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44"/>
  </p:notesMasterIdLst>
  <p:sldIdLst>
    <p:sldId id="256" r:id="rId2"/>
    <p:sldId id="293" r:id="rId3"/>
    <p:sldId id="300" r:id="rId4"/>
    <p:sldId id="303" r:id="rId5"/>
    <p:sldId id="294" r:id="rId6"/>
    <p:sldId id="285" r:id="rId7"/>
    <p:sldId id="298" r:id="rId8"/>
    <p:sldId id="312" r:id="rId9"/>
    <p:sldId id="310" r:id="rId10"/>
    <p:sldId id="301" r:id="rId11"/>
    <p:sldId id="297" r:id="rId12"/>
    <p:sldId id="299" r:id="rId13"/>
    <p:sldId id="313" r:id="rId14"/>
    <p:sldId id="314" r:id="rId15"/>
    <p:sldId id="325" r:id="rId16"/>
    <p:sldId id="315" r:id="rId17"/>
    <p:sldId id="335" r:id="rId18"/>
    <p:sldId id="307" r:id="rId19"/>
    <p:sldId id="316" r:id="rId20"/>
    <p:sldId id="318" r:id="rId21"/>
    <p:sldId id="324" r:id="rId22"/>
    <p:sldId id="322" r:id="rId23"/>
    <p:sldId id="321" r:id="rId24"/>
    <p:sldId id="320" r:id="rId25"/>
    <p:sldId id="323" r:id="rId26"/>
    <p:sldId id="326" r:id="rId27"/>
    <p:sldId id="276" r:id="rId28"/>
    <p:sldId id="328" r:id="rId29"/>
    <p:sldId id="333" r:id="rId30"/>
    <p:sldId id="329" r:id="rId31"/>
    <p:sldId id="334" r:id="rId32"/>
    <p:sldId id="330" r:id="rId33"/>
    <p:sldId id="331" r:id="rId34"/>
    <p:sldId id="332" r:id="rId35"/>
    <p:sldId id="275" r:id="rId36"/>
    <p:sldId id="281" r:id="rId37"/>
    <p:sldId id="282" r:id="rId38"/>
    <p:sldId id="290" r:id="rId39"/>
    <p:sldId id="278" r:id="rId40"/>
    <p:sldId id="284" r:id="rId41"/>
    <p:sldId id="279" r:id="rId42"/>
    <p:sldId id="28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3"/>
    <p:restoredTop sz="65134"/>
  </p:normalViewPr>
  <p:slideViewPr>
    <p:cSldViewPr snapToGrid="0" snapToObjects="1">
      <p:cViewPr>
        <p:scale>
          <a:sx n="90" d="100"/>
          <a:sy n="90" d="100"/>
        </p:scale>
        <p:origin x="8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1D9B-6ED0-DA48-BF2C-0CA3F47A943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90683-BDE4-EC4B-877E-DBCD12C20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to prepare for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10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0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1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9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these tasks allow for meta-training of strategies that transfer to test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9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compare to variants of our method, that use different task acquisition procedures.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1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We want to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efficiently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build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systems that generalize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Transfer of function</a:t>
            </a: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Requirement of less direct supervision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Multi-task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Meta-learning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Continual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Unsupervised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74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our policy to reproduce behavior that we’ve seen in</a:t>
            </a:r>
            <a:r>
              <a:rPr lang="en-US" baseline="0" dirty="0"/>
              <a:t> the past</a:t>
            </a:r>
          </a:p>
          <a:p>
            <a:endParaRPr lang="en-US" baseline="0" dirty="0"/>
          </a:p>
          <a:p>
            <a:r>
              <a:rPr lang="en-US" baseline="0" dirty="0"/>
              <a:t>From transient behavior to </a:t>
            </a:r>
            <a:r>
              <a:rPr lang="en-US" baseline="0" dirty="0" err="1"/>
              <a:t>operationalizable</a:t>
            </a:r>
            <a:r>
              <a:rPr lang="en-US" baseline="0" dirty="0"/>
              <a:t>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See each task multiple times, consecutively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extent of potential transfer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tedious to enumerate, tricky to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3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Avenir Book" panose="02000503020000020003" pitchFamily="2" charset="0"/>
              </a:rPr>
              <a:t>Goal</a:t>
            </a:r>
            <a:r>
              <a:rPr lang="en-US" sz="12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1200" dirty="0">
                <a:latin typeface="Avenir Book" panose="02000503020000020003" pitchFamily="2" charset="0"/>
              </a:rPr>
              <a:t>RL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strategies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by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1200" dirty="0">
                <a:latin typeface="Avenir Book" panose="02000503020000020003" pitchFamily="2" charset="0"/>
              </a:rPr>
              <a:t> with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1200" dirty="0">
                <a:latin typeface="Avenir Book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Avenir Book" panose="02000503020000020003" pitchFamily="2" charset="0"/>
              </a:rPr>
              <a:t>Goal</a:t>
            </a:r>
            <a:r>
              <a:rPr lang="en-US" sz="12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1200" dirty="0">
                <a:latin typeface="Avenir Book" panose="02000503020000020003" pitchFamily="2" charset="0"/>
              </a:rPr>
              <a:t>RL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strategies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by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1200" dirty="0">
                <a:latin typeface="Avenir Book" panose="02000503020000020003" pitchFamily="2" charset="0"/>
              </a:rPr>
              <a:t> with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1200" dirty="0">
                <a:latin typeface="Avenir Book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Avenir Book" panose="02000503020000020003" pitchFamily="2" charset="0"/>
              </a:rPr>
              <a:t>Goal</a:t>
            </a:r>
            <a:r>
              <a:rPr lang="en-US" sz="12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1200" dirty="0">
                <a:latin typeface="Avenir Book" panose="02000503020000020003" pitchFamily="2" charset="0"/>
              </a:rPr>
              <a:t>RL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strategies</a:t>
            </a:r>
            <a:r>
              <a:rPr lang="en-US" sz="1200" b="1" dirty="0">
                <a:latin typeface="Avenir Book" panose="02000503020000020003" pitchFamily="2" charset="0"/>
              </a:rPr>
              <a:t> </a:t>
            </a:r>
            <a:r>
              <a:rPr lang="en-US" sz="1200" dirty="0">
                <a:latin typeface="Avenir Book" panose="02000503020000020003" pitchFamily="2" charset="0"/>
              </a:rPr>
              <a:t>by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1200" dirty="0">
                <a:latin typeface="Avenir Book" panose="02000503020000020003" pitchFamily="2" charset="0"/>
              </a:rPr>
              <a:t> with </a:t>
            </a:r>
            <a:r>
              <a:rPr lang="en-US" sz="12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1200" dirty="0">
                <a:latin typeface="Avenir Book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Book" panose="02000503020000020003" pitchFamily="2" charset="0"/>
              </a:rPr>
              <a:t>Prior work: Treat separately, from ground-truth low-dim state </a:t>
            </a: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1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Avenir Book" panose="02000503020000020003" pitchFamily="2" charset="0"/>
              </a:rPr>
              <a:t>CHALLENGE: JOINT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5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4B4-7AEB-3148-96B2-56609E27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B248-53A4-8144-B07E-77563E86E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C37D-2FA2-F644-83A3-5FDB4F64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4A87-EBE9-9B4C-9362-A5C23465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39D4-93E5-224B-A6BC-AA9311C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3978-BA7E-0B4E-AA41-7AC636C5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410C4-B8B0-DD47-A335-3109EA68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86EB-809E-1D46-97AF-D904698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DF29D-7BEE-264E-A131-33830424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3259-79E1-5E48-B6EA-19832975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E37A6-6C67-8B4C-BC51-1F59305A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184DF-BCC0-CE4F-A518-688787987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5779-BF9D-304D-9643-3E1DF171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C268-8329-9C44-8EAE-CDE2853F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262A-DDA9-6849-8B02-0552A23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C5C7-2D6F-B34C-85DC-10D901B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C8C2-ED25-684F-960C-9791BE96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E1F2-59E8-214E-ABA6-8FA3AB6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C8DC-54CA-1A42-932A-0565616C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A4B6-0BD7-4B4A-AA65-A0589A4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66AD-0CA4-5541-A3A2-049B0BEA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F96A-5B5F-B640-927A-4B5C723F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538A-3910-0048-9BA2-399F36C8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467F3-37F0-E440-95F8-EC5BC2A4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27E-69A3-B549-BE5F-48F30F8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0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5CF-67EC-DE40-9497-FFDB3C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5F2-8AD6-E44B-BD52-DD9A2F525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0AE4-0B9A-7644-B109-24B223BC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8F9BE-AB1A-2D4D-9BBB-28087727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BDE13-9F18-8D4B-9B76-0206A34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2CC3-7044-AE4A-8FD9-FE7008CB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9AF-2D65-A046-8ED8-BD31285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0E664-C91B-184D-9162-8550396C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291F3-E64C-304C-9B38-01B4F4EA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A8B59-6B83-4948-9170-61F84FA0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64B01-8ACD-2E47-8B73-52654F1F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82E87-D95F-AE49-B50D-6B988B61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E368-60D4-5C4D-A9A5-4C48EE3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455E2-F11A-ED47-B7EB-FEC6105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B967-D384-2441-9F1E-B798EB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BCD59-1B0C-7347-95A3-460C51C8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20344-E713-7A43-90BA-1FE2E1AB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65225-FF07-964E-ABD0-1294ABBF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C3F3D-A452-674D-A938-16B02A3E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E1BF-162D-8A4A-BE8C-AB9AD79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2342-A3DE-0D4A-8663-D3DA38B1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6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BB0-D6DF-2745-8D51-4883BC42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CF2E-7D03-C249-A7A9-02AC83CF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153BD-3997-6846-AF2B-DA67C1A6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2AA7-5037-124A-921C-E28C811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9FE0D-3288-5047-A285-7C65F4E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62E-E725-8548-8536-28A2A62D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44B8-1EDB-4C4D-9B9F-2DA208A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D661A-E8BF-2347-82BE-72A0495D4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C77D-C9C8-8A41-B39A-81AC7C6B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0AB0-2E97-BD4E-8118-2ECD3041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3C94-6993-CE4B-9002-2DFA14D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C3BF-1403-9140-AC79-FEBF6009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1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04D5-F45E-9148-B773-770E4EC4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5F65B-6806-3446-A300-A9550293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6B8DD-F72C-6646-AD93-7FEBA081B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FB9B-2AA7-CC45-9A3D-EC02BC077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048C6-2C7D-AA4B-A783-77CDE859B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image" Target="../media/image5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9.emf"/><Relationship Id="rId5" Type="http://schemas.openxmlformats.org/officeDocument/2006/relationships/image" Target="../media/image5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emf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5.emf"/><Relationship Id="rId5" Type="http://schemas.openxmlformats.org/officeDocument/2006/relationships/image" Target="../media/image2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emf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5.emf"/><Relationship Id="rId5" Type="http://schemas.openxmlformats.org/officeDocument/2006/relationships/image" Target="../media/image2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emf"/><Relationship Id="rId3" Type="http://schemas.openxmlformats.org/officeDocument/2006/relationships/image" Target="../media/image26.emf"/><Relationship Id="rId7" Type="http://schemas.microsoft.com/office/2007/relationships/hdphoto" Target="../media/hdphoto4.wdp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emf"/><Relationship Id="rId3" Type="http://schemas.openxmlformats.org/officeDocument/2006/relationships/image" Target="../media/image28.emf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30.emf"/><Relationship Id="rId10" Type="http://schemas.microsoft.com/office/2007/relationships/hdphoto" Target="../media/hdphoto5.wdp"/><Relationship Id="rId4" Type="http://schemas.openxmlformats.org/officeDocument/2006/relationships/image" Target="../media/image26.emf"/><Relationship Id="rId9" Type="http://schemas.openxmlformats.org/officeDocument/2006/relationships/image" Target="../media/image23.png"/><Relationship Id="rId1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7.gif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11" Type="http://schemas.openxmlformats.org/officeDocument/2006/relationships/image" Target="../media/image53.gif"/><Relationship Id="rId5" Type="http://schemas.openxmlformats.org/officeDocument/2006/relationships/image" Target="../media/image48.gif"/><Relationship Id="rId10" Type="http://schemas.openxmlformats.org/officeDocument/2006/relationships/image" Target="../media/image52.gif"/><Relationship Id="rId4" Type="http://schemas.openxmlformats.org/officeDocument/2006/relationships/image" Target="../media/image40.gif"/><Relationship Id="rId9" Type="http://schemas.openxmlformats.org/officeDocument/2006/relationships/image" Target="../media/image18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8.gif"/><Relationship Id="rId3" Type="http://schemas.openxmlformats.org/officeDocument/2006/relationships/image" Target="../media/image56.gif"/><Relationship Id="rId7" Type="http://schemas.openxmlformats.org/officeDocument/2006/relationships/image" Target="../media/image39.gif"/><Relationship Id="rId12" Type="http://schemas.openxmlformats.org/officeDocument/2006/relationships/image" Target="../media/image64.gi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11" Type="http://schemas.openxmlformats.org/officeDocument/2006/relationships/image" Target="../media/image63.gif"/><Relationship Id="rId5" Type="http://schemas.openxmlformats.org/officeDocument/2006/relationships/image" Target="../media/image58.gif"/><Relationship Id="rId10" Type="http://schemas.openxmlformats.org/officeDocument/2006/relationships/image" Target="../media/image62.gif"/><Relationship Id="rId4" Type="http://schemas.openxmlformats.org/officeDocument/2006/relationships/image" Target="../media/image57.gif"/><Relationship Id="rId9" Type="http://schemas.openxmlformats.org/officeDocument/2006/relationships/image" Target="../media/image61.gif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microsoft.com/office/2007/relationships/hdphoto" Target="../media/hdphoto2.wdp"/><Relationship Id="rId3" Type="http://schemas.openxmlformats.org/officeDocument/2006/relationships/image" Target="../media/image10.emf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microsoft.com/office/2007/relationships/hdphoto" Target="../media/hdphoto1.wdp"/><Relationship Id="rId5" Type="http://schemas.openxmlformats.org/officeDocument/2006/relationships/image" Target="../media/image4.emf"/><Relationship Id="rId10" Type="http://schemas.openxmlformats.org/officeDocument/2006/relationships/image" Target="../media/image11.png"/><Relationship Id="rId4" Type="http://schemas.openxmlformats.org/officeDocument/2006/relationships/image" Target="../media/image3.em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034288"/>
            <a:ext cx="11379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Unsupervised Curricula for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Visual Meta-Reinforcement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Allan Jabri, Kyle Hsu, Ben </a:t>
            </a:r>
            <a:r>
              <a:rPr lang="en-US" sz="2800" dirty="0" err="1">
                <a:solidFill>
                  <a:schemeClr val="accent1"/>
                </a:solidFill>
                <a:latin typeface="Avenir Book" panose="02000503020000020003" pitchFamily="2" charset="0"/>
              </a:rPr>
              <a:t>Eysenbach</a:t>
            </a: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,</a:t>
            </a:r>
            <a:b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accent1"/>
                </a:solidFill>
                <a:latin typeface="Avenir Book" panose="02000503020000020003" pitchFamily="2" charset="0"/>
              </a:rPr>
              <a:t>Abhishek Gupta, Sergey Levine, Chelsea Finn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b="1" dirty="0" err="1">
                <a:latin typeface="Avenir Book" panose="02000503020000020003" pitchFamily="2" charset="0"/>
              </a:rPr>
              <a:t>NeurIPS</a:t>
            </a:r>
            <a:r>
              <a:rPr lang="en-US" sz="2800" b="1" dirty="0">
                <a:latin typeface="Avenir Book" panose="02000503020000020003" pitchFamily="2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645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478D-807D-8D4B-9CEF-5E33076F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Meta-RL from Pixels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A3681-EDAF-434A-897B-1B1DA2AA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3" y="6311591"/>
            <a:ext cx="5596467" cy="6109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The formation of learning sets. 1949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B5CA-D77D-9044-92ED-A789350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8" y="1486694"/>
            <a:ext cx="3011446" cy="51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B2-0FF9-B746-A32A-56E9B43A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Task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5A69-DD33-9C4F-9406-8E49EAC9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8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1828800" lvl="4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Meta-training</a:t>
            </a:r>
            <a:r>
              <a:rPr lang="en-US" sz="3200" dirty="0">
                <a:latin typeface="Avenir Book" panose="02000503020000020003" pitchFamily="2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tasks </a:t>
            </a:r>
            <a:r>
              <a:rPr lang="en-US" sz="3200" dirty="0">
                <a:latin typeface="Avenir Book" panose="02000503020000020003" pitchFamily="2" charset="0"/>
              </a:rPr>
              <a:t>determine acquired </a:t>
            </a:r>
          </a:p>
          <a:p>
            <a:pPr marL="1828800" lvl="4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task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 inference </a:t>
            </a:r>
            <a:r>
              <a:rPr lang="en-US" sz="3200" dirty="0">
                <a:latin typeface="Avenir Book" panose="02000503020000020003" pitchFamily="2" charset="0"/>
              </a:rPr>
              <a:t>and </a:t>
            </a:r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execution</a:t>
            </a:r>
            <a:r>
              <a:rPr lang="en-US" sz="3200" dirty="0">
                <a:latin typeface="Avenir Book" panose="02000503020000020003" pitchFamily="2" charset="0"/>
              </a:rPr>
              <a:t> strategies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AFDF-9A96-0A42-A011-CF40D06B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86" y="3336998"/>
            <a:ext cx="2713227" cy="3198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1A7DDE-5B8F-D84E-B6A0-2A90EA940C9D}"/>
              </a:ext>
            </a:extLst>
          </p:cNvPr>
          <p:cNvCxnSpPr/>
          <p:nvPr/>
        </p:nvCxnSpPr>
        <p:spPr>
          <a:xfrm>
            <a:off x="5731763" y="3843343"/>
            <a:ext cx="1720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7BE8D431-5400-BD45-B85D-C09D23C6DD42}"/>
              </a:ext>
            </a:extLst>
          </p:cNvPr>
          <p:cNvSpPr/>
          <p:nvPr/>
        </p:nvSpPr>
        <p:spPr>
          <a:xfrm rot="1168829">
            <a:off x="6043402" y="3842300"/>
            <a:ext cx="365760" cy="1280160"/>
          </a:xfrm>
          <a:custGeom>
            <a:avLst/>
            <a:gdLst>
              <a:gd name="connsiteX0" fmla="*/ 34370 w 408864"/>
              <a:gd name="connsiteY0" fmla="*/ 871537 h 871537"/>
              <a:gd name="connsiteX1" fmla="*/ 34370 w 408864"/>
              <a:gd name="connsiteY1" fmla="*/ 600075 h 871537"/>
              <a:gd name="connsiteX2" fmla="*/ 391558 w 408864"/>
              <a:gd name="connsiteY2" fmla="*/ 271462 h 871537"/>
              <a:gd name="connsiteX3" fmla="*/ 320120 w 408864"/>
              <a:gd name="connsiteY3" fmla="*/ 0 h 87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864" h="871537">
                <a:moveTo>
                  <a:pt x="34370" y="871537"/>
                </a:moveTo>
                <a:cubicBezTo>
                  <a:pt x="4604" y="785812"/>
                  <a:pt x="-25161" y="700088"/>
                  <a:pt x="34370" y="600075"/>
                </a:cubicBezTo>
                <a:cubicBezTo>
                  <a:pt x="93901" y="500062"/>
                  <a:pt x="343933" y="371474"/>
                  <a:pt x="391558" y="271462"/>
                </a:cubicBezTo>
                <a:cubicBezTo>
                  <a:pt x="439183" y="171450"/>
                  <a:pt x="379651" y="85725"/>
                  <a:pt x="320120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8739D9-2FD2-BD47-82DA-573471D5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56" y="2018867"/>
            <a:ext cx="4205286" cy="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4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9373-CD30-9B47-AF05-5DD7265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651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>
                <a:latin typeface="Avenir Book" panose="02000503020000020003" pitchFamily="2" charset="0"/>
              </a:rPr>
              <a:t>Can we learn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</a:t>
            </a:r>
            <a:r>
              <a:rPr lang="en-US" dirty="0">
                <a:latin typeface="Avenir Book" panose="02000503020000020003" pitchFamily="2" charset="0"/>
              </a:rPr>
              <a:t> meta-RL strategies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with tasks formed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without supervision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11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23781" y="586374"/>
            <a:ext cx="755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Unsupervised Pre-training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sp>
        <p:nvSpPr>
          <p:cNvPr id="93" name="Freeform 92">
            <a:extLst>
              <a:ext uri="{FF2B5EF4-FFF2-40B4-BE49-F238E27FC236}">
                <a16:creationId xmlns:a16="http://schemas.microsoft.com/office/drawing/2014/main" id="{05A5A9D6-64A7-094A-B483-3B5902A42D3F}"/>
              </a:ext>
            </a:extLst>
          </p:cNvPr>
          <p:cNvSpPr/>
          <p:nvPr/>
        </p:nvSpPr>
        <p:spPr>
          <a:xfrm rot="659846">
            <a:off x="3395589" y="2055734"/>
            <a:ext cx="3058389" cy="657225"/>
          </a:xfrm>
          <a:custGeom>
            <a:avLst/>
            <a:gdLst>
              <a:gd name="connsiteX0" fmla="*/ 1014413 w 1014413"/>
              <a:gd name="connsiteY0" fmla="*/ 0 h 657225"/>
              <a:gd name="connsiteX1" fmla="*/ 357188 w 1014413"/>
              <a:gd name="connsiteY1" fmla="*/ 242887 h 657225"/>
              <a:gd name="connsiteX2" fmla="*/ 0 w 1014413"/>
              <a:gd name="connsiteY2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4413" h="657225">
                <a:moveTo>
                  <a:pt x="1014413" y="0"/>
                </a:moveTo>
                <a:cubicBezTo>
                  <a:pt x="770335" y="66675"/>
                  <a:pt x="526257" y="133350"/>
                  <a:pt x="357188" y="242887"/>
                </a:cubicBezTo>
                <a:cubicBezTo>
                  <a:pt x="188119" y="352425"/>
                  <a:pt x="94059" y="504825"/>
                  <a:pt x="0" y="657225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3EA8F8-5980-2745-A9DD-7CF31DC59ECE}"/>
              </a:ext>
            </a:extLst>
          </p:cNvPr>
          <p:cNvSpPr txBox="1"/>
          <p:nvPr/>
        </p:nvSpPr>
        <p:spPr>
          <a:xfrm>
            <a:off x="6096000" y="2291149"/>
            <a:ext cx="5711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learned model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providing</a:t>
            </a:r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reward functions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for meta-learning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72655B-79EC-BF49-B27C-9E844263CB74}"/>
              </a:ext>
            </a:extLst>
          </p:cNvPr>
          <p:cNvSpPr txBox="1"/>
          <p:nvPr/>
        </p:nvSpPr>
        <p:spPr>
          <a:xfrm>
            <a:off x="5654665" y="4970454"/>
            <a:ext cx="645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i.e. derive a task distribution from a model of data from environment</a:t>
            </a:r>
          </a:p>
        </p:txBody>
      </p:sp>
    </p:spTree>
    <p:extLst>
      <p:ext uri="{BB962C8B-B14F-4D97-AF65-F5344CB8AC3E}">
        <p14:creationId xmlns:p14="http://schemas.microsoft.com/office/powerpoint/2010/main" val="409538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347F80-554C-BF4D-BEB9-F8CF942B1566}"/>
              </a:ext>
            </a:extLst>
          </p:cNvPr>
          <p:cNvCxnSpPr>
            <a:cxnSpLocks/>
          </p:cNvCxnSpPr>
          <p:nvPr/>
        </p:nvCxnSpPr>
        <p:spPr>
          <a:xfrm>
            <a:off x="2956072" y="2976140"/>
            <a:ext cx="0" cy="238123"/>
          </a:xfrm>
          <a:prstGeom prst="line">
            <a:avLst/>
          </a:prstGeom>
          <a:ln w="34925">
            <a:solidFill>
              <a:schemeClr val="bg1">
                <a:lumMod val="50000"/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>
            <a:extLst>
              <a:ext uri="{FF2B5EF4-FFF2-40B4-BE49-F238E27FC236}">
                <a16:creationId xmlns:a16="http://schemas.microsoft.com/office/drawing/2014/main" id="{84709B8A-6065-8C46-A49B-A93224629BFB}"/>
              </a:ext>
            </a:extLst>
          </p:cNvPr>
          <p:cNvSpPr/>
          <p:nvPr/>
        </p:nvSpPr>
        <p:spPr>
          <a:xfrm rot="5400000">
            <a:off x="2591447" y="2460433"/>
            <a:ext cx="729250" cy="499552"/>
          </a:xfrm>
          <a:prstGeom prst="trapezoi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A239F-1059-A94A-8845-D75F1825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38" y="2571089"/>
            <a:ext cx="336573" cy="2839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116B80-4DC5-D84A-80D5-119ECDBBFCEE}"/>
              </a:ext>
            </a:extLst>
          </p:cNvPr>
          <p:cNvGrpSpPr/>
          <p:nvPr/>
        </p:nvGrpSpPr>
        <p:grpSpPr>
          <a:xfrm>
            <a:off x="2706296" y="3636641"/>
            <a:ext cx="499552" cy="729250"/>
            <a:chOff x="2533906" y="2607153"/>
            <a:chExt cx="383660" cy="560070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A365351B-9AE7-EE43-BEEB-8FB30D9D2F82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BC4E87-1FAC-3B43-84DB-812417D2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D4EB66-5316-B345-8CAB-7DAB7BF4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03" y="4494493"/>
            <a:ext cx="446480" cy="35718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857AD9-8383-234E-9B7B-400D71823175}"/>
              </a:ext>
            </a:extLst>
          </p:cNvPr>
          <p:cNvSpPr/>
          <p:nvPr/>
        </p:nvSpPr>
        <p:spPr>
          <a:xfrm>
            <a:off x="1924033" y="3363543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6DC9D-3F1A-4A47-90BB-6C4F44CFE255}"/>
              </a:ext>
            </a:extLst>
          </p:cNvPr>
          <p:cNvCxnSpPr>
            <a:cxnSpLocks/>
          </p:cNvCxnSpPr>
          <p:nvPr/>
        </p:nvCxnSpPr>
        <p:spPr>
          <a:xfrm>
            <a:off x="2288073" y="3547424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EDC6BA4-E003-884C-AC7C-F14F81E55CE6}"/>
              </a:ext>
            </a:extLst>
          </p:cNvPr>
          <p:cNvSpPr/>
          <p:nvPr/>
        </p:nvSpPr>
        <p:spPr>
          <a:xfrm flipV="1">
            <a:off x="1925525" y="4211128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D588C4-9AC1-1B4D-B934-5ADD80CF0F34}"/>
              </a:ext>
            </a:extLst>
          </p:cNvPr>
          <p:cNvCxnSpPr>
            <a:cxnSpLocks/>
          </p:cNvCxnSpPr>
          <p:nvPr/>
        </p:nvCxnSpPr>
        <p:spPr>
          <a:xfrm flipV="1">
            <a:off x="2289913" y="4191806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962ACF-5642-EC4B-A6CC-D1D110BF6A59}"/>
              </a:ext>
            </a:extLst>
          </p:cNvPr>
          <p:cNvGrpSpPr/>
          <p:nvPr/>
        </p:nvGrpSpPr>
        <p:grpSpPr>
          <a:xfrm>
            <a:off x="2125065" y="3560415"/>
            <a:ext cx="460245" cy="878530"/>
            <a:chOff x="2087516" y="2439677"/>
            <a:chExt cx="353472" cy="67471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D9C6B7B-7305-AE44-8B46-49263228029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4993D0B-54B5-6A4E-86E8-59D38E963FC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93F7F-35DE-EB4E-A03A-EA519AD7C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16" y="2773953"/>
              <a:ext cx="353472" cy="162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8FBCE-5B41-C24D-936D-5FF9BBDAD282}"/>
              </a:ext>
            </a:extLst>
          </p:cNvPr>
          <p:cNvGrpSpPr>
            <a:grpSpLocks noChangeAspect="1"/>
          </p:cNvGrpSpPr>
          <p:nvPr/>
        </p:nvGrpSpPr>
        <p:grpSpPr>
          <a:xfrm>
            <a:off x="1932710" y="2727062"/>
            <a:ext cx="660868" cy="486814"/>
            <a:chOff x="1884004" y="1885081"/>
            <a:chExt cx="507552" cy="37387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09DB8-2878-AF4B-B91F-6D68E5E33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396" y="1885081"/>
              <a:ext cx="137160" cy="265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462BEC-BB4E-A645-BFFB-E1B81576EA92}"/>
                </a:ext>
              </a:extLst>
            </p:cNvPr>
            <p:cNvGrpSpPr/>
            <p:nvPr/>
          </p:nvGrpSpPr>
          <p:grpSpPr>
            <a:xfrm flipV="1">
              <a:off x="1884004" y="1888377"/>
              <a:ext cx="462683" cy="370581"/>
              <a:chOff x="5131837" y="1202051"/>
              <a:chExt cx="462683" cy="431347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DB94B0E-D85F-7B4B-9CF7-26EDCCC1811E}"/>
                  </a:ext>
                </a:extLst>
              </p:cNvPr>
              <p:cNvSpPr/>
              <p:nvPr/>
            </p:nvSpPr>
            <p:spPr>
              <a:xfrm>
                <a:off x="5131837" y="120205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F4CDB3-F817-1746-A3A3-B28EEC6BF916}"/>
                  </a:ext>
                </a:extLst>
              </p:cNvPr>
              <p:cNvCxnSpPr>
                <a:cxnSpLocks/>
                <a:stCxn id="22" idx="2"/>
                <a:endCxn id="24" idx="2"/>
              </p:cNvCxnSpPr>
              <p:nvPr/>
            </p:nvCxnSpPr>
            <p:spPr>
              <a:xfrm>
                <a:off x="5411667" y="1375955"/>
                <a:ext cx="873" cy="1649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0AA87921-5AF4-5A47-9787-B98167E1B28D}"/>
                  </a:ext>
                </a:extLst>
              </p:cNvPr>
              <p:cNvSpPr/>
              <p:nvPr/>
            </p:nvSpPr>
            <p:spPr>
              <a:xfrm rot="10800000">
                <a:off x="5411640" y="1418255"/>
                <a:ext cx="182880" cy="215143"/>
              </a:xfrm>
              <a:prstGeom prst="arc">
                <a:avLst>
                  <a:gd name="adj1" fmla="val 16214300"/>
                  <a:gd name="adj2" fmla="val 21112191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47E24B-D03D-ED48-A7CF-BB434773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46" y="4475964"/>
            <a:ext cx="297653" cy="3571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B78645-990F-824A-94FE-8516675836F3}"/>
              </a:ext>
            </a:extLst>
          </p:cNvPr>
          <p:cNvSpPr/>
          <p:nvPr/>
        </p:nvSpPr>
        <p:spPr>
          <a:xfrm>
            <a:off x="3877164" y="3913833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F76A2-70D1-7742-86F9-1486BC8865CE}"/>
              </a:ext>
            </a:extLst>
          </p:cNvPr>
          <p:cNvSpPr txBox="1"/>
          <p:nvPr/>
        </p:nvSpPr>
        <p:spPr>
          <a:xfrm>
            <a:off x="1077913" y="5218087"/>
            <a:ext cx="450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Unsupervised Pre-training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51E8D-D46A-F243-99EE-F23BE3877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114" y="3251827"/>
            <a:ext cx="327418" cy="218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64937FB-D079-5549-8EEF-7BEDD8B6C33C}"/>
              </a:ext>
            </a:extLst>
          </p:cNvPr>
          <p:cNvGrpSpPr/>
          <p:nvPr/>
        </p:nvGrpSpPr>
        <p:grpSpPr>
          <a:xfrm>
            <a:off x="9079982" y="3130883"/>
            <a:ext cx="548891" cy="1466288"/>
            <a:chOff x="3623196" y="2573306"/>
            <a:chExt cx="421553" cy="112612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130EE5-39E4-BB4B-9CEB-CB15652C470E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44AFBAC-71E6-124A-8EB6-19D728D96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E435237-90AB-1F45-8B10-54153B94F944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E4C609-FAE6-9847-A6A0-74D5D2114AFC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4A775E-65CF-F44C-A438-FC45238648C7}"/>
              </a:ext>
            </a:extLst>
          </p:cNvPr>
          <p:cNvSpPr txBox="1"/>
          <p:nvPr/>
        </p:nvSpPr>
        <p:spPr>
          <a:xfrm>
            <a:off x="6485179" y="5216362"/>
            <a:ext cx="379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Transfer to Test Tasks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A50C1-3502-6046-A731-A3A5DA55367B}"/>
              </a:ext>
            </a:extLst>
          </p:cNvPr>
          <p:cNvGrpSpPr/>
          <p:nvPr/>
        </p:nvGrpSpPr>
        <p:grpSpPr>
          <a:xfrm>
            <a:off x="7726038" y="3594068"/>
            <a:ext cx="499552" cy="729250"/>
            <a:chOff x="2533906" y="2607153"/>
            <a:chExt cx="383660" cy="560070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75E1B616-1A82-964D-82F6-3F1886FE99F6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73815F-0EE2-5446-8147-A36B13D0B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F382DD82-CE3B-0844-B5F4-E555342C3684}"/>
              </a:ext>
            </a:extLst>
          </p:cNvPr>
          <p:cNvSpPr/>
          <p:nvPr/>
        </p:nvSpPr>
        <p:spPr>
          <a:xfrm>
            <a:off x="6943776" y="3320971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6F492B-6C13-B94E-86EA-E1386732D906}"/>
              </a:ext>
            </a:extLst>
          </p:cNvPr>
          <p:cNvCxnSpPr>
            <a:cxnSpLocks/>
          </p:cNvCxnSpPr>
          <p:nvPr/>
        </p:nvCxnSpPr>
        <p:spPr>
          <a:xfrm>
            <a:off x="7307816" y="3504852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DEC93369-B37C-644E-B94F-0687638F99FB}"/>
              </a:ext>
            </a:extLst>
          </p:cNvPr>
          <p:cNvSpPr/>
          <p:nvPr/>
        </p:nvSpPr>
        <p:spPr>
          <a:xfrm flipV="1">
            <a:off x="6945268" y="4168556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B50108-81F9-6745-8A71-CB61251B8E62}"/>
              </a:ext>
            </a:extLst>
          </p:cNvPr>
          <p:cNvCxnSpPr>
            <a:cxnSpLocks/>
          </p:cNvCxnSpPr>
          <p:nvPr/>
        </p:nvCxnSpPr>
        <p:spPr>
          <a:xfrm flipV="1">
            <a:off x="7309656" y="4149233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0FE20F-AF7F-A748-A426-FDA282BF07F9}"/>
              </a:ext>
            </a:extLst>
          </p:cNvPr>
          <p:cNvGrpSpPr/>
          <p:nvPr/>
        </p:nvGrpSpPr>
        <p:grpSpPr>
          <a:xfrm>
            <a:off x="7155213" y="3517843"/>
            <a:ext cx="464339" cy="878530"/>
            <a:chOff x="2095508" y="2439677"/>
            <a:chExt cx="356616" cy="674718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122626C8-FC84-D24C-A1FC-577A2A1254E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AAD98077-2827-8442-9A44-EDB78962E21D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385506D-5D3F-1B4E-BEFD-266B30F7D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7D4907-5E22-A646-9F80-129398691B7B}"/>
              </a:ext>
            </a:extLst>
          </p:cNvPr>
          <p:cNvGrpSpPr>
            <a:grpSpLocks noChangeAspect="1"/>
          </p:cNvGrpSpPr>
          <p:nvPr/>
        </p:nvGrpSpPr>
        <p:grpSpPr>
          <a:xfrm>
            <a:off x="8202747" y="3209328"/>
            <a:ext cx="1410485" cy="736880"/>
            <a:chOff x="2900022" y="2337965"/>
            <a:chExt cx="1083264" cy="56593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A9D475-A0BD-214A-91A7-EC18DD7FD033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5DFA23C3-A831-1A4E-BDBD-8C1D7A32361D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9AE859-3E2D-B941-92CD-30D988E99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CF59E162-3428-7B47-A409-EA58694F4DC0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8A0CA-2F42-2A45-8433-992C291C3D4B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82B1164-BAAC-B647-A374-6D076EE8AEC2}"/>
              </a:ext>
            </a:extLst>
          </p:cNvPr>
          <p:cNvSpPr/>
          <p:nvPr/>
        </p:nvSpPr>
        <p:spPr>
          <a:xfrm>
            <a:off x="8896906" y="3871261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858402-B753-0148-96F3-17B2E7C6785A}"/>
              </a:ext>
            </a:extLst>
          </p:cNvPr>
          <p:cNvCxnSpPr>
            <a:cxnSpLocks/>
          </p:cNvCxnSpPr>
          <p:nvPr/>
        </p:nvCxnSpPr>
        <p:spPr>
          <a:xfrm>
            <a:off x="8318031" y="3947118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0E704B-BBF0-E54F-B046-18DD5AD9D608}"/>
              </a:ext>
            </a:extLst>
          </p:cNvPr>
          <p:cNvGrpSpPr/>
          <p:nvPr/>
        </p:nvGrpSpPr>
        <p:grpSpPr>
          <a:xfrm>
            <a:off x="8748396" y="3009246"/>
            <a:ext cx="633091" cy="416631"/>
            <a:chOff x="5624286" y="1850763"/>
            <a:chExt cx="486219" cy="319976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23B9FEC-3C46-184C-9E11-DF64B52F0D3D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F37389-4680-C849-AF15-08D56D3B4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077045C-D61D-A74B-BBA7-7C363A137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4737" y="3174656"/>
            <a:ext cx="248044" cy="21827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0F2F29-FE04-704A-8927-0480AC79D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8844" y="3885016"/>
            <a:ext cx="476245" cy="2282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F4329A-BF60-3445-9288-7DF07E78C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907" y="3878401"/>
            <a:ext cx="277810" cy="2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3B8B804-CE30-3C46-A19B-66F9720E29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5439" y="3144891"/>
            <a:ext cx="486167" cy="2480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3AC3F0-58B9-114F-A857-8CDB4F8E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8430" y="3709134"/>
            <a:ext cx="277810" cy="2182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BA5EE2-4FE0-774A-8932-5C45D460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356" y="4463496"/>
            <a:ext cx="446480" cy="3571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DB77C1-C7F0-A048-A1BE-8A5F623D1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689" y="3143659"/>
            <a:ext cx="248044" cy="2182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A9A12C-8EDC-604D-914B-70105BEDE0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796" y="3854019"/>
            <a:ext cx="476245" cy="2282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30C100-5BC2-2544-8621-C15BD00E9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764" y="4431441"/>
            <a:ext cx="297653" cy="3571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A0384EE-2020-2147-9ADF-F51835EB0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058" y="3861297"/>
            <a:ext cx="277810" cy="2182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91FD771-4E27-444F-A865-4E9BA4760B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4260" y="3128776"/>
            <a:ext cx="486167" cy="2480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DD70755-6FC4-B748-858F-2517CC1C1E21}"/>
              </a:ext>
            </a:extLst>
          </p:cNvPr>
          <p:cNvSpPr/>
          <p:nvPr/>
        </p:nvSpPr>
        <p:spPr>
          <a:xfrm>
            <a:off x="6797887" y="440397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F72223-3F2A-7A4C-A102-33886A83109E}"/>
              </a:ext>
            </a:extLst>
          </p:cNvPr>
          <p:cNvSpPr/>
          <p:nvPr/>
        </p:nvSpPr>
        <p:spPr>
          <a:xfrm>
            <a:off x="9986223" y="436347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676D09B-1A48-0449-B4A0-0932FFACD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1107" y="4059928"/>
            <a:ext cx="277810" cy="21827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22251-0F35-FD41-9386-AAB7BF0FC0FF}"/>
              </a:ext>
            </a:extLst>
          </p:cNvPr>
          <p:cNvGrpSpPr>
            <a:grpSpLocks noChangeAspect="1"/>
          </p:cNvGrpSpPr>
          <p:nvPr/>
        </p:nvGrpSpPr>
        <p:grpSpPr>
          <a:xfrm>
            <a:off x="3211712" y="2717670"/>
            <a:ext cx="1591862" cy="1935721"/>
            <a:chOff x="2965614" y="1786426"/>
            <a:chExt cx="1222563" cy="14866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C22B91-895B-0142-8300-6A9973B7F7BA}"/>
                </a:ext>
              </a:extLst>
            </p:cNvPr>
            <p:cNvGrpSpPr/>
            <p:nvPr/>
          </p:nvGrpSpPr>
          <p:grpSpPr>
            <a:xfrm>
              <a:off x="2965614" y="1788214"/>
              <a:ext cx="1222563" cy="1484861"/>
              <a:chOff x="3030809" y="1862124"/>
              <a:chExt cx="1222563" cy="148486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214F1E-13AF-2A44-9D7C-217288BE3249}"/>
                  </a:ext>
                </a:extLst>
              </p:cNvPr>
              <p:cNvGrpSpPr/>
              <p:nvPr/>
            </p:nvGrpSpPr>
            <p:grpSpPr>
              <a:xfrm>
                <a:off x="3030809" y="1862124"/>
                <a:ext cx="560876" cy="1484861"/>
                <a:chOff x="4808869" y="1109339"/>
                <a:chExt cx="560876" cy="1484861"/>
              </a:xfrm>
            </p:grpSpPr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8909B16C-D1B6-9E48-8B15-FF2DE35433A9}"/>
                    </a:ext>
                  </a:extLst>
                </p:cNvPr>
                <p:cNvSpPr/>
                <p:nvPr/>
              </p:nvSpPr>
              <p:spPr>
                <a:xfrm>
                  <a:off x="4808869" y="1109339"/>
                  <a:ext cx="279919" cy="273742"/>
                </a:xfrm>
                <a:prstGeom prst="arc">
                  <a:avLst>
                    <a:gd name="adj1" fmla="val 16182113"/>
                    <a:gd name="adj2" fmla="val 6951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98CCB6-4EC1-654C-B8DE-B18543860A2E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>
                  <a:off x="5088758" y="1249040"/>
                  <a:ext cx="2217" cy="1184022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9B76D75-2402-914F-B5C0-13A9009CC9FB}"/>
                    </a:ext>
                  </a:extLst>
                </p:cNvPr>
                <p:cNvSpPr/>
                <p:nvPr/>
              </p:nvSpPr>
              <p:spPr>
                <a:xfrm rot="10800000">
                  <a:off x="5090958" y="2258298"/>
                  <a:ext cx="278787" cy="335902"/>
                </a:xfrm>
                <a:prstGeom prst="arc">
                  <a:avLst>
                    <a:gd name="adj1" fmla="val 16149944"/>
                    <a:gd name="adj2" fmla="val 21523647"/>
                  </a:avLst>
                </a:prstGeom>
                <a:ln w="254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trike="sngStrike" dirty="0"/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0F0329C-D75F-5345-83F3-56C4976F94AB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3454737" y="3346959"/>
                <a:ext cx="79863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78544-00C8-FC43-A534-7E45A68E148A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31" y="1786426"/>
              <a:ext cx="116602" cy="179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0EB8AA7-EBE3-464F-B987-0E60EAA2891E}"/>
              </a:ext>
            </a:extLst>
          </p:cNvPr>
          <p:cNvSpPr/>
          <p:nvPr/>
        </p:nvSpPr>
        <p:spPr>
          <a:xfrm>
            <a:off x="3360984" y="3902258"/>
            <a:ext cx="349037" cy="22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459869-9AD0-8F42-BF67-8EA18A6297A2}"/>
              </a:ext>
            </a:extLst>
          </p:cNvPr>
          <p:cNvGrpSpPr>
            <a:grpSpLocks noChangeAspect="1"/>
          </p:cNvGrpSpPr>
          <p:nvPr/>
        </p:nvGrpSpPr>
        <p:grpSpPr>
          <a:xfrm>
            <a:off x="3452307" y="3251901"/>
            <a:ext cx="1325439" cy="741495"/>
            <a:chOff x="2900022" y="2337966"/>
            <a:chExt cx="1017948" cy="56947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608145-0D07-D743-8289-3B55C627A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69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C9D546-A3F6-3541-BC90-3902246F3D77}"/>
                </a:ext>
              </a:extLst>
            </p:cNvPr>
            <p:cNvGrpSpPr/>
            <p:nvPr/>
          </p:nvGrpSpPr>
          <p:grpSpPr>
            <a:xfrm flipV="1">
              <a:off x="2900022" y="2337966"/>
              <a:ext cx="559721" cy="569474"/>
              <a:chOff x="5131837" y="1209691"/>
              <a:chExt cx="559721" cy="568932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E7D8ADA-0D74-034A-96A3-A58539F8E002}"/>
                  </a:ext>
                </a:extLst>
              </p:cNvPr>
              <p:cNvSpPr/>
              <p:nvPr/>
            </p:nvSpPr>
            <p:spPr>
              <a:xfrm>
                <a:off x="5131837" y="1209691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C9CFF057-447A-8344-B640-4BCF418E097D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F241FEC-9DCE-C64C-9E9B-62CAE035C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3C5DAF6-5F60-794F-816E-7EFF54758DEB}"/>
              </a:ext>
            </a:extLst>
          </p:cNvPr>
          <p:cNvCxnSpPr>
            <a:cxnSpLocks/>
          </p:cNvCxnSpPr>
          <p:nvPr/>
        </p:nvCxnSpPr>
        <p:spPr>
          <a:xfrm flipV="1">
            <a:off x="3332634" y="3993011"/>
            <a:ext cx="146445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000F5F-B91A-6F49-9E9D-8361A200F0B0}"/>
              </a:ext>
            </a:extLst>
          </p:cNvPr>
          <p:cNvGrpSpPr/>
          <p:nvPr/>
        </p:nvGrpSpPr>
        <p:grpSpPr>
          <a:xfrm>
            <a:off x="3927089" y="2963973"/>
            <a:ext cx="633091" cy="602349"/>
            <a:chOff x="3319085" y="2116835"/>
            <a:chExt cx="486219" cy="46260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F17B7-CE11-DD4B-BC9C-78ECE173C377}"/>
                </a:ext>
              </a:extLst>
            </p:cNvPr>
            <p:cNvSpPr/>
            <p:nvPr/>
          </p:nvSpPr>
          <p:spPr>
            <a:xfrm>
              <a:off x="3433142" y="2116835"/>
              <a:ext cx="268063" cy="4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4520CB9-7417-424D-A129-A2A36430CA35}"/>
                </a:ext>
              </a:extLst>
            </p:cNvPr>
            <p:cNvGrpSpPr/>
            <p:nvPr/>
          </p:nvGrpSpPr>
          <p:grpSpPr>
            <a:xfrm>
              <a:off x="3319085" y="2184301"/>
              <a:ext cx="486219" cy="319976"/>
              <a:chOff x="5624286" y="1850763"/>
              <a:chExt cx="486219" cy="31997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628403D9-6008-DF45-9B3D-6DED622C5A53}"/>
                  </a:ext>
                </a:extLst>
              </p:cNvPr>
              <p:cNvSpPr/>
              <p:nvPr/>
            </p:nvSpPr>
            <p:spPr>
              <a:xfrm>
                <a:off x="5624286" y="1850763"/>
                <a:ext cx="486219" cy="3199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B4D2349-9292-BD4D-803C-E3FC08DE7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7112" y="1931389"/>
                <a:ext cx="332659" cy="141789"/>
              </a:xfrm>
              <a:prstGeom prst="rect">
                <a:avLst/>
              </a:prstGeom>
            </p:spPr>
          </p:pic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266EBFC-A920-6D47-97A4-77234F73DD3E}"/>
              </a:ext>
            </a:extLst>
          </p:cNvPr>
          <p:cNvSpPr txBox="1"/>
          <p:nvPr/>
        </p:nvSpPr>
        <p:spPr>
          <a:xfrm>
            <a:off x="1023781" y="586374"/>
            <a:ext cx="755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Transfer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68BFD3-B6E8-9E48-A0D6-E4249F5C4062}"/>
              </a:ext>
            </a:extLst>
          </p:cNvPr>
          <p:cNvCxnSpPr>
            <a:cxnSpLocks/>
          </p:cNvCxnSpPr>
          <p:nvPr/>
        </p:nvCxnSpPr>
        <p:spPr>
          <a:xfrm>
            <a:off x="5786437" y="5535123"/>
            <a:ext cx="584441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2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8781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485281" y="3554151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F65F-F20D-974D-9C09-A2B2FFFDCD31}"/>
              </a:ext>
            </a:extLst>
          </p:cNvPr>
          <p:cNvSpPr txBox="1"/>
          <p:nvPr/>
        </p:nvSpPr>
        <p:spPr>
          <a:xfrm>
            <a:off x="5497017" y="3700455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Data?</a:t>
            </a:r>
          </a:p>
        </p:txBody>
      </p:sp>
    </p:spTree>
    <p:extLst>
      <p:ext uri="{BB962C8B-B14F-4D97-AF65-F5344CB8AC3E}">
        <p14:creationId xmlns:p14="http://schemas.microsoft.com/office/powerpoint/2010/main" val="131647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0" y="2377086"/>
            <a:ext cx="50126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Acquisition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r>
              <a:rPr lang="en-US" sz="2600" dirty="0">
                <a:latin typeface="Avenir Book" panose="02000503020000020003" pitchFamily="2" charset="0"/>
              </a:rPr>
              <a:t>Unsupervised discovery of tasks</a:t>
            </a: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  <a:p>
            <a:pPr algn="r"/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377086"/>
            <a:ext cx="4791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Learn to learn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652394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485281" y="3554151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F51478-CFA0-DA4F-BEA2-26B4E6CF28AC}"/>
              </a:ext>
            </a:extLst>
          </p:cNvPr>
          <p:cNvSpPr txBox="1"/>
          <p:nvPr/>
        </p:nvSpPr>
        <p:spPr>
          <a:xfrm>
            <a:off x="5430345" y="2076427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F65F-F20D-974D-9C09-A2B2FFFDCD31}"/>
              </a:ext>
            </a:extLst>
          </p:cNvPr>
          <p:cNvSpPr txBox="1"/>
          <p:nvPr/>
        </p:nvSpPr>
        <p:spPr>
          <a:xfrm>
            <a:off x="5497017" y="3700455"/>
            <a:ext cx="14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Data?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96247-C029-BD46-8756-0043BDE070CA}"/>
              </a:ext>
            </a:extLst>
          </p:cNvPr>
          <p:cNvSpPr/>
          <p:nvPr/>
        </p:nvSpPr>
        <p:spPr>
          <a:xfrm>
            <a:off x="2879447" y="5171790"/>
            <a:ext cx="6433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venir Book" panose="02000503020000020003" pitchFamily="2" charset="0"/>
              </a:rPr>
              <a:t>Task distribution should adapt</a:t>
            </a:r>
          </a:p>
        </p:txBody>
      </p:sp>
    </p:spTree>
    <p:extLst>
      <p:ext uri="{BB962C8B-B14F-4D97-AF65-F5344CB8AC3E}">
        <p14:creationId xmlns:p14="http://schemas.microsoft.com/office/powerpoint/2010/main" val="3491082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54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A “useful”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090B-E1D8-494F-A0E0-B5720B555285}"/>
              </a:ext>
            </a:extLst>
          </p:cNvPr>
          <p:cNvSpPr txBox="1"/>
          <p:nvPr/>
        </p:nvSpPr>
        <p:spPr>
          <a:xfrm>
            <a:off x="8463969" y="5451092"/>
            <a:ext cx="2149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F09C-8106-9E4B-B7C7-827B587BE623}"/>
              </a:ext>
            </a:extLst>
          </p:cNvPr>
          <p:cNvSpPr txBox="1"/>
          <p:nvPr/>
        </p:nvSpPr>
        <p:spPr>
          <a:xfrm>
            <a:off x="2126946" y="5440171"/>
            <a:ext cx="1658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Book" panose="02000503020000020003" pitchFamily="2" charset="0"/>
              </a:rPr>
              <a:t>Diversity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5D55499-C47B-BB48-AC7A-B993B32BB639}"/>
              </a:ext>
            </a:extLst>
          </p:cNvPr>
          <p:cNvSpPr/>
          <p:nvPr/>
        </p:nvSpPr>
        <p:spPr>
          <a:xfrm rot="5400000">
            <a:off x="7883906" y="1724065"/>
            <a:ext cx="3131233" cy="3574506"/>
          </a:xfrm>
          <a:custGeom>
            <a:avLst/>
            <a:gdLst>
              <a:gd name="connsiteX0" fmla="*/ 1530649 w 3798005"/>
              <a:gd name="connsiteY0" fmla="*/ 2631 h 4342977"/>
              <a:gd name="connsiteX1" fmla="*/ 487662 w 3798005"/>
              <a:gd name="connsiteY1" fmla="*/ 245519 h 4342977"/>
              <a:gd name="connsiteX2" fmla="*/ 1887 w 3798005"/>
              <a:gd name="connsiteY2" fmla="*/ 1288506 h 4342977"/>
              <a:gd name="connsiteX3" fmla="*/ 316212 w 3798005"/>
              <a:gd name="connsiteY3" fmla="*/ 2445794 h 4342977"/>
              <a:gd name="connsiteX4" fmla="*/ 230487 w 3798005"/>
              <a:gd name="connsiteY4" fmla="*/ 3460206 h 4342977"/>
              <a:gd name="connsiteX5" fmla="*/ 901999 w 3798005"/>
              <a:gd name="connsiteY5" fmla="*/ 4160294 h 4342977"/>
              <a:gd name="connsiteX6" fmla="*/ 2930824 w 3798005"/>
              <a:gd name="connsiteY6" fmla="*/ 4274594 h 4342977"/>
              <a:gd name="connsiteX7" fmla="*/ 3788074 w 3798005"/>
              <a:gd name="connsiteY7" fmla="*/ 3245894 h 4342977"/>
              <a:gd name="connsiteX8" fmla="*/ 3402312 w 3798005"/>
              <a:gd name="connsiteY8" fmla="*/ 1817144 h 4342977"/>
              <a:gd name="connsiteX9" fmla="*/ 3473749 w 3798005"/>
              <a:gd name="connsiteY9" fmla="*/ 574131 h 4342977"/>
              <a:gd name="connsiteX10" fmla="*/ 2759374 w 3798005"/>
              <a:gd name="connsiteY10" fmla="*/ 145506 h 4342977"/>
              <a:gd name="connsiteX11" fmla="*/ 1530649 w 3798005"/>
              <a:gd name="connsiteY11" fmla="*/ 2631 h 434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8005" h="4342977">
                <a:moveTo>
                  <a:pt x="1530649" y="2631"/>
                </a:moveTo>
                <a:cubicBezTo>
                  <a:pt x="1152030" y="19300"/>
                  <a:pt x="742456" y="31206"/>
                  <a:pt x="487662" y="245519"/>
                </a:cubicBezTo>
                <a:cubicBezTo>
                  <a:pt x="232868" y="459832"/>
                  <a:pt x="30462" y="921794"/>
                  <a:pt x="1887" y="1288506"/>
                </a:cubicBezTo>
                <a:cubicBezTo>
                  <a:pt x="-26688" y="1655219"/>
                  <a:pt x="278112" y="2083844"/>
                  <a:pt x="316212" y="2445794"/>
                </a:cubicBezTo>
                <a:cubicBezTo>
                  <a:pt x="354312" y="2807744"/>
                  <a:pt x="132856" y="3174456"/>
                  <a:pt x="230487" y="3460206"/>
                </a:cubicBezTo>
                <a:cubicBezTo>
                  <a:pt x="328118" y="3745956"/>
                  <a:pt x="451943" y="4024563"/>
                  <a:pt x="901999" y="4160294"/>
                </a:cubicBezTo>
                <a:cubicBezTo>
                  <a:pt x="1352055" y="4296025"/>
                  <a:pt x="2449812" y="4426994"/>
                  <a:pt x="2930824" y="4274594"/>
                </a:cubicBezTo>
                <a:cubicBezTo>
                  <a:pt x="3411836" y="4122194"/>
                  <a:pt x="3709493" y="3655469"/>
                  <a:pt x="3788074" y="3245894"/>
                </a:cubicBezTo>
                <a:cubicBezTo>
                  <a:pt x="3866655" y="2836319"/>
                  <a:pt x="3454699" y="2262438"/>
                  <a:pt x="3402312" y="1817144"/>
                </a:cubicBezTo>
                <a:cubicBezTo>
                  <a:pt x="3349925" y="1371850"/>
                  <a:pt x="3580905" y="852737"/>
                  <a:pt x="3473749" y="574131"/>
                </a:cubicBezTo>
                <a:cubicBezTo>
                  <a:pt x="3366593" y="295525"/>
                  <a:pt x="3085605" y="240756"/>
                  <a:pt x="2759374" y="145506"/>
                </a:cubicBezTo>
                <a:cubicBezTo>
                  <a:pt x="2433143" y="50256"/>
                  <a:pt x="1909268" y="-14038"/>
                  <a:pt x="1530649" y="2631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B668B67-481A-354F-AA74-172912A7559C}"/>
              </a:ext>
            </a:extLst>
          </p:cNvPr>
          <p:cNvSpPr/>
          <p:nvPr/>
        </p:nvSpPr>
        <p:spPr>
          <a:xfrm rot="5400000">
            <a:off x="1604580" y="1724066"/>
            <a:ext cx="3131233" cy="3574506"/>
          </a:xfrm>
          <a:custGeom>
            <a:avLst/>
            <a:gdLst>
              <a:gd name="connsiteX0" fmla="*/ 1530649 w 3798005"/>
              <a:gd name="connsiteY0" fmla="*/ 2631 h 4342977"/>
              <a:gd name="connsiteX1" fmla="*/ 487662 w 3798005"/>
              <a:gd name="connsiteY1" fmla="*/ 245519 h 4342977"/>
              <a:gd name="connsiteX2" fmla="*/ 1887 w 3798005"/>
              <a:gd name="connsiteY2" fmla="*/ 1288506 h 4342977"/>
              <a:gd name="connsiteX3" fmla="*/ 316212 w 3798005"/>
              <a:gd name="connsiteY3" fmla="*/ 2445794 h 4342977"/>
              <a:gd name="connsiteX4" fmla="*/ 230487 w 3798005"/>
              <a:gd name="connsiteY4" fmla="*/ 3460206 h 4342977"/>
              <a:gd name="connsiteX5" fmla="*/ 901999 w 3798005"/>
              <a:gd name="connsiteY5" fmla="*/ 4160294 h 4342977"/>
              <a:gd name="connsiteX6" fmla="*/ 2930824 w 3798005"/>
              <a:gd name="connsiteY6" fmla="*/ 4274594 h 4342977"/>
              <a:gd name="connsiteX7" fmla="*/ 3788074 w 3798005"/>
              <a:gd name="connsiteY7" fmla="*/ 3245894 h 4342977"/>
              <a:gd name="connsiteX8" fmla="*/ 3402312 w 3798005"/>
              <a:gd name="connsiteY8" fmla="*/ 1817144 h 4342977"/>
              <a:gd name="connsiteX9" fmla="*/ 3473749 w 3798005"/>
              <a:gd name="connsiteY9" fmla="*/ 574131 h 4342977"/>
              <a:gd name="connsiteX10" fmla="*/ 2759374 w 3798005"/>
              <a:gd name="connsiteY10" fmla="*/ 145506 h 4342977"/>
              <a:gd name="connsiteX11" fmla="*/ 1530649 w 3798005"/>
              <a:gd name="connsiteY11" fmla="*/ 2631 h 434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8005" h="4342977">
                <a:moveTo>
                  <a:pt x="1530649" y="2631"/>
                </a:moveTo>
                <a:cubicBezTo>
                  <a:pt x="1152030" y="19300"/>
                  <a:pt x="742456" y="31206"/>
                  <a:pt x="487662" y="245519"/>
                </a:cubicBezTo>
                <a:cubicBezTo>
                  <a:pt x="232868" y="459832"/>
                  <a:pt x="30462" y="921794"/>
                  <a:pt x="1887" y="1288506"/>
                </a:cubicBezTo>
                <a:cubicBezTo>
                  <a:pt x="-26688" y="1655219"/>
                  <a:pt x="278112" y="2083844"/>
                  <a:pt x="316212" y="2445794"/>
                </a:cubicBezTo>
                <a:cubicBezTo>
                  <a:pt x="354312" y="2807744"/>
                  <a:pt x="132856" y="3174456"/>
                  <a:pt x="230487" y="3460206"/>
                </a:cubicBezTo>
                <a:cubicBezTo>
                  <a:pt x="328118" y="3745956"/>
                  <a:pt x="451943" y="4024563"/>
                  <a:pt x="901999" y="4160294"/>
                </a:cubicBezTo>
                <a:cubicBezTo>
                  <a:pt x="1352055" y="4296025"/>
                  <a:pt x="2449812" y="4426994"/>
                  <a:pt x="2930824" y="4274594"/>
                </a:cubicBezTo>
                <a:cubicBezTo>
                  <a:pt x="3411836" y="4122194"/>
                  <a:pt x="3709493" y="3655469"/>
                  <a:pt x="3788074" y="3245894"/>
                </a:cubicBezTo>
                <a:cubicBezTo>
                  <a:pt x="3866655" y="2836319"/>
                  <a:pt x="3454699" y="2262438"/>
                  <a:pt x="3402312" y="1817144"/>
                </a:cubicBezTo>
                <a:cubicBezTo>
                  <a:pt x="3349925" y="1371850"/>
                  <a:pt x="3580905" y="852737"/>
                  <a:pt x="3473749" y="574131"/>
                </a:cubicBezTo>
                <a:cubicBezTo>
                  <a:pt x="3366593" y="295525"/>
                  <a:pt x="3085605" y="240756"/>
                  <a:pt x="2759374" y="145506"/>
                </a:cubicBezTo>
                <a:cubicBezTo>
                  <a:pt x="2433143" y="50256"/>
                  <a:pt x="1909268" y="-14038"/>
                  <a:pt x="1530649" y="2631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A8E73-7328-344D-8AB2-AFD48F2B3ED9}"/>
              </a:ext>
            </a:extLst>
          </p:cNvPr>
          <p:cNvSpPr>
            <a:spLocks noChangeAspect="1"/>
          </p:cNvSpPr>
          <p:nvPr/>
        </p:nvSpPr>
        <p:spPr>
          <a:xfrm>
            <a:off x="2179461" y="2528757"/>
            <a:ext cx="182880" cy="187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F24164-A4D1-364F-9019-A39BA16515FC}"/>
              </a:ext>
            </a:extLst>
          </p:cNvPr>
          <p:cNvSpPr>
            <a:spLocks noChangeAspect="1"/>
          </p:cNvSpPr>
          <p:nvPr/>
        </p:nvSpPr>
        <p:spPr>
          <a:xfrm>
            <a:off x="2956106" y="2355823"/>
            <a:ext cx="182880" cy="187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6267902-6774-644A-A304-89666BD0FB05}"/>
              </a:ext>
            </a:extLst>
          </p:cNvPr>
          <p:cNvSpPr/>
          <p:nvPr/>
        </p:nvSpPr>
        <p:spPr>
          <a:xfrm>
            <a:off x="3500437" y="2654036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BA5FE88A-01E9-CE44-9B8D-E6481E272FE1}"/>
              </a:ext>
            </a:extLst>
          </p:cNvPr>
          <p:cNvSpPr/>
          <p:nvPr/>
        </p:nvSpPr>
        <p:spPr>
          <a:xfrm>
            <a:off x="4308096" y="2980664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C9C931F-9691-EC4B-A172-B7B4345EB278}"/>
              </a:ext>
            </a:extLst>
          </p:cNvPr>
          <p:cNvSpPr/>
          <p:nvPr/>
        </p:nvSpPr>
        <p:spPr>
          <a:xfrm>
            <a:off x="3264623" y="3624468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3CFDE3-437F-F64C-AB58-5175598DC40F}"/>
              </a:ext>
            </a:extLst>
          </p:cNvPr>
          <p:cNvSpPr/>
          <p:nvPr/>
        </p:nvSpPr>
        <p:spPr>
          <a:xfrm>
            <a:off x="1700213" y="3277865"/>
            <a:ext cx="214312" cy="15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1DF849-2AF3-C641-A52C-71C51118D0E8}"/>
              </a:ext>
            </a:extLst>
          </p:cNvPr>
          <p:cNvSpPr/>
          <p:nvPr/>
        </p:nvSpPr>
        <p:spPr>
          <a:xfrm>
            <a:off x="2270901" y="4111491"/>
            <a:ext cx="214312" cy="15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8585F8-4271-F540-8BDF-04CC685ED1A6}"/>
              </a:ext>
            </a:extLst>
          </p:cNvPr>
          <p:cNvSpPr/>
          <p:nvPr/>
        </p:nvSpPr>
        <p:spPr>
          <a:xfrm rot="2466308">
            <a:off x="2307657" y="3693816"/>
            <a:ext cx="214312" cy="15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AA368DE-323F-0B4C-BD35-81265A2FE8AB}"/>
              </a:ext>
            </a:extLst>
          </p:cNvPr>
          <p:cNvSpPr/>
          <p:nvPr/>
        </p:nvSpPr>
        <p:spPr>
          <a:xfrm rot="2466308">
            <a:off x="3017065" y="4314447"/>
            <a:ext cx="214312" cy="151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458EF0-DC68-FD48-897F-7E096EE1BC7F}"/>
              </a:ext>
            </a:extLst>
          </p:cNvPr>
          <p:cNvSpPr/>
          <p:nvPr/>
        </p:nvSpPr>
        <p:spPr>
          <a:xfrm>
            <a:off x="4034599" y="3549599"/>
            <a:ext cx="164385" cy="151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B89403-B984-7343-B61E-C0AD2BC38703}"/>
              </a:ext>
            </a:extLst>
          </p:cNvPr>
          <p:cNvSpPr/>
          <p:nvPr/>
        </p:nvSpPr>
        <p:spPr>
          <a:xfrm>
            <a:off x="4011576" y="2374183"/>
            <a:ext cx="164385" cy="151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4BBD6800-ABEB-6949-9816-D9EBB473930C}"/>
              </a:ext>
            </a:extLst>
          </p:cNvPr>
          <p:cNvSpPr/>
          <p:nvPr/>
        </p:nvSpPr>
        <p:spPr>
          <a:xfrm>
            <a:off x="2462761" y="2980664"/>
            <a:ext cx="187016" cy="1768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D6C3ABFC-8A6C-1441-A3BF-26A4DB50FA6C}"/>
              </a:ext>
            </a:extLst>
          </p:cNvPr>
          <p:cNvSpPr/>
          <p:nvPr/>
        </p:nvSpPr>
        <p:spPr>
          <a:xfrm>
            <a:off x="3406929" y="3155721"/>
            <a:ext cx="187016" cy="1768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2E0C94C-4F38-BC4C-ACE2-AF48FD966A75}"/>
              </a:ext>
            </a:extLst>
          </p:cNvPr>
          <p:cNvSpPr>
            <a:spLocks noChangeAspect="1"/>
          </p:cNvSpPr>
          <p:nvPr/>
        </p:nvSpPr>
        <p:spPr>
          <a:xfrm>
            <a:off x="9355679" y="2482425"/>
            <a:ext cx="182880" cy="18785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6F226A-6DA4-3A42-86C7-D628DA074CFB}"/>
              </a:ext>
            </a:extLst>
          </p:cNvPr>
          <p:cNvSpPr>
            <a:spLocks noChangeAspect="1"/>
          </p:cNvSpPr>
          <p:nvPr/>
        </p:nvSpPr>
        <p:spPr>
          <a:xfrm>
            <a:off x="9288451" y="2592785"/>
            <a:ext cx="182880" cy="18785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C41946E-678A-994B-9B05-F97B32E818B3}"/>
              </a:ext>
            </a:extLst>
          </p:cNvPr>
          <p:cNvSpPr/>
          <p:nvPr/>
        </p:nvSpPr>
        <p:spPr>
          <a:xfrm>
            <a:off x="8311570" y="2786807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A3E2C2FF-E2DB-8D48-90F9-CF21BDE40344}"/>
              </a:ext>
            </a:extLst>
          </p:cNvPr>
          <p:cNvSpPr/>
          <p:nvPr/>
        </p:nvSpPr>
        <p:spPr>
          <a:xfrm>
            <a:off x="8113206" y="2895541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09655BA-E8AC-144C-9203-5DEB399EAE6F}"/>
              </a:ext>
            </a:extLst>
          </p:cNvPr>
          <p:cNvSpPr/>
          <p:nvPr/>
        </p:nvSpPr>
        <p:spPr>
          <a:xfrm>
            <a:off x="8123083" y="2632962"/>
            <a:ext cx="214313" cy="217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44AB7F1-2670-0740-9D95-A4FA6AB9FFB1}"/>
              </a:ext>
            </a:extLst>
          </p:cNvPr>
          <p:cNvSpPr/>
          <p:nvPr/>
        </p:nvSpPr>
        <p:spPr>
          <a:xfrm>
            <a:off x="8220363" y="4111490"/>
            <a:ext cx="214312" cy="1511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2854EF-3434-B64B-9EAB-28796DCA230C}"/>
              </a:ext>
            </a:extLst>
          </p:cNvPr>
          <p:cNvSpPr/>
          <p:nvPr/>
        </p:nvSpPr>
        <p:spPr>
          <a:xfrm>
            <a:off x="8083247" y="3901749"/>
            <a:ext cx="214312" cy="15113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F42CF12-A7BF-994B-97DD-11A4EB14A83C}"/>
              </a:ext>
            </a:extLst>
          </p:cNvPr>
          <p:cNvSpPr/>
          <p:nvPr/>
        </p:nvSpPr>
        <p:spPr>
          <a:xfrm rot="2466308">
            <a:off x="8876815" y="4498247"/>
            <a:ext cx="214312" cy="151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82664D9-B7B1-4848-AE15-67FCA32F5909}"/>
              </a:ext>
            </a:extLst>
          </p:cNvPr>
          <p:cNvSpPr/>
          <p:nvPr/>
        </p:nvSpPr>
        <p:spPr>
          <a:xfrm rot="2466308">
            <a:off x="8878920" y="4672652"/>
            <a:ext cx="214312" cy="151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87145B-8D3B-494C-9545-D21E5E4C56F4}"/>
              </a:ext>
            </a:extLst>
          </p:cNvPr>
          <p:cNvSpPr/>
          <p:nvPr/>
        </p:nvSpPr>
        <p:spPr>
          <a:xfrm>
            <a:off x="10319683" y="2465993"/>
            <a:ext cx="164385" cy="1511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D34D39-A86A-6A4D-948D-DC913F737658}"/>
              </a:ext>
            </a:extLst>
          </p:cNvPr>
          <p:cNvSpPr/>
          <p:nvPr/>
        </p:nvSpPr>
        <p:spPr>
          <a:xfrm>
            <a:off x="10298224" y="2500785"/>
            <a:ext cx="164385" cy="1511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B7CDF665-E304-F640-AE4E-C33E9315AB75}"/>
              </a:ext>
            </a:extLst>
          </p:cNvPr>
          <p:cNvSpPr/>
          <p:nvPr/>
        </p:nvSpPr>
        <p:spPr>
          <a:xfrm>
            <a:off x="9066263" y="3217201"/>
            <a:ext cx="187016" cy="176874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37E7BAA6-EF9D-7240-9147-871F1D8B0072}"/>
              </a:ext>
            </a:extLst>
          </p:cNvPr>
          <p:cNvSpPr/>
          <p:nvPr/>
        </p:nvSpPr>
        <p:spPr>
          <a:xfrm>
            <a:off x="8946538" y="3063877"/>
            <a:ext cx="187016" cy="176874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1E3D-AB32-4740-9016-792473D9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8A055-F605-BE47-BED2-F1F40E31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41" y="2675971"/>
            <a:ext cx="4064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5E32F-3DF6-F243-AD8D-8B9ED4C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741" y="2043629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5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B64B-3A90-0A49-9FFD-8FB1B180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Need to Generalize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0C0FC-731B-F146-8865-61720AB408DD}"/>
              </a:ext>
            </a:extLst>
          </p:cNvPr>
          <p:cNvSpPr txBox="1"/>
          <p:nvPr/>
        </p:nvSpPr>
        <p:spPr>
          <a:xfrm>
            <a:off x="1819469" y="2463282"/>
            <a:ext cx="345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elegans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5F1BF-6CAF-BC41-A232-E1591429BF7B}"/>
              </a:ext>
            </a:extLst>
          </p:cNvPr>
          <p:cNvSpPr/>
          <p:nvPr/>
        </p:nvSpPr>
        <p:spPr>
          <a:xfrm>
            <a:off x="1324947" y="1917847"/>
            <a:ext cx="4114800" cy="319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343C3-D903-D145-B5FF-89C8F16361C1}"/>
              </a:ext>
            </a:extLst>
          </p:cNvPr>
          <p:cNvSpPr/>
          <p:nvPr/>
        </p:nvSpPr>
        <p:spPr>
          <a:xfrm>
            <a:off x="6609184" y="1917846"/>
            <a:ext cx="4114800" cy="319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43FC1-D9ED-BB4F-B38A-BE4A135805BF}"/>
              </a:ext>
            </a:extLst>
          </p:cNvPr>
          <p:cNvSpPr txBox="1"/>
          <p:nvPr/>
        </p:nvSpPr>
        <p:spPr>
          <a:xfrm>
            <a:off x="2340244" y="5734373"/>
            <a:ext cx="5738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environment is dynamic / changing)</a:t>
            </a:r>
          </a:p>
          <a:p>
            <a:r>
              <a:rPr lang="en-US" dirty="0"/>
              <a:t>Left: show c elegans doing </a:t>
            </a:r>
            <a:r>
              <a:rPr lang="en-US" dirty="0" err="1"/>
              <a:t>infotaxis</a:t>
            </a:r>
            <a:endParaRPr lang="en-US" dirty="0"/>
          </a:p>
          <a:p>
            <a:r>
              <a:rPr lang="en-US" dirty="0"/>
              <a:t>Right: show new Caledonian crow using tools (generalizing)</a:t>
            </a:r>
          </a:p>
        </p:txBody>
      </p:sp>
    </p:spTree>
    <p:extLst>
      <p:ext uri="{BB962C8B-B14F-4D97-AF65-F5344CB8AC3E}">
        <p14:creationId xmlns:p14="http://schemas.microsoft.com/office/powerpoint/2010/main" val="376872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206569" y="4006481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987959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155523" y="3541776"/>
            <a:ext cx="344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915643" y="3977483"/>
            <a:ext cx="366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Update policy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664933" y="3205135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690013" y="2873469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380325" y="3537748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653147" y="2446514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962228" y="2730355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7041565" y="2800350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7196907" y="2867138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728746" y="2942190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843536" y="3004861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8036569" y="3059203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8132439" y="3609287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8269033" y="3705531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7296009" y="4003821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387748" y="4046676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551225" y="4090554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750181" y="3389209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872907" y="3526528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977004" y="3636520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652389" y="3541567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954482" y="2981805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959539" y="3585413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8122120" y="3533612"/>
            <a:ext cx="797043" cy="60108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850812" y="384326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8362535" y="4104845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702679" y="3132377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660955" y="2509034"/>
            <a:ext cx="1316058" cy="1348422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584131" y="2016227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577679" y="4565771"/>
            <a:ext cx="344257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521E8-67F0-1744-AEF6-31A34B6BD49D}"/>
              </a:ext>
            </a:extLst>
          </p:cNvPr>
          <p:cNvSpPr txBox="1"/>
          <p:nvPr/>
        </p:nvSpPr>
        <p:spPr>
          <a:xfrm>
            <a:off x="1291773" y="5433761"/>
            <a:ext cx="1648208" cy="7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E-step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4BA07A-4FC4-C849-8259-EED9D32E16C2}"/>
              </a:ext>
            </a:extLst>
          </p:cNvPr>
          <p:cNvSpPr txBox="1"/>
          <p:nvPr/>
        </p:nvSpPr>
        <p:spPr>
          <a:xfrm>
            <a:off x="9621226" y="5452559"/>
            <a:ext cx="1800493" cy="7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M-step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4FFDD-CC27-C247-9DCF-3B01EF7E4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0291" y="4628821"/>
            <a:ext cx="4064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033A-C377-4A47-86F5-190774C66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1782" y="4632526"/>
            <a:ext cx="43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37369B94-24D0-F644-8492-B267A6F3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70" y="6993557"/>
            <a:ext cx="2409513" cy="18956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203" y="2282561"/>
            <a:ext cx="413590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9CB433F-C7A6-C04B-9270-F90EBB28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05" y="5823993"/>
            <a:ext cx="2525859" cy="5509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369B94-24D0-F644-8492-B267A6F3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470" y="6993557"/>
            <a:ext cx="2409513" cy="18956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507671" y="287248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197983" y="353676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470805" y="244552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032415" y="2476840"/>
            <a:ext cx="408878" cy="913936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546404" y="2941204"/>
            <a:ext cx="1152355" cy="333285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661194" y="3003874"/>
            <a:ext cx="948155" cy="202231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54227" y="3058217"/>
            <a:ext cx="559005" cy="95596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323" y="3522108"/>
            <a:ext cx="797043" cy="60108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113666" y="4002834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205405" y="404569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368883" y="4089567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567839" y="3388223"/>
            <a:ext cx="772533" cy="698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690565" y="3525541"/>
            <a:ext cx="535430" cy="423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794661" y="3635534"/>
            <a:ext cx="320007" cy="2003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470046" y="3540580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72140" y="2980819"/>
            <a:ext cx="1163211" cy="61065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777197" y="3584427"/>
            <a:ext cx="431012" cy="126122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016111" y="2272875"/>
            <a:ext cx="3268473" cy="1657300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2755865" y="2143745"/>
            <a:ext cx="407779" cy="595283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CF390698-AB84-4A46-A3D7-85CE2B80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Task Acquisition (E-step)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819E-278B-6247-82A1-CC721F18B1E4}"/>
              </a:ext>
            </a:extLst>
          </p:cNvPr>
          <p:cNvSpPr txBox="1"/>
          <p:nvPr/>
        </p:nvSpPr>
        <p:spPr>
          <a:xfrm>
            <a:off x="6096000" y="1728246"/>
            <a:ext cx="610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Trajectory-level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discriminative clustering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57D0C-441C-2A4B-8D2E-BF277AFF86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3203" y="2268273"/>
            <a:ext cx="4135903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994B2-BE83-4A46-AFA8-D4FC043DF8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3297" y="4054668"/>
            <a:ext cx="3884969" cy="209665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F797487-6A5A-9F45-800A-D241A102EA09}"/>
              </a:ext>
            </a:extLst>
          </p:cNvPr>
          <p:cNvSpPr txBox="1"/>
          <p:nvPr/>
        </p:nvSpPr>
        <p:spPr>
          <a:xfrm>
            <a:off x="1313667" y="5228620"/>
            <a:ext cx="610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Conditional independence assumption</a:t>
            </a:r>
          </a:p>
        </p:txBody>
      </p:sp>
    </p:spTree>
    <p:extLst>
      <p:ext uri="{BB962C8B-B14F-4D97-AF65-F5344CB8AC3E}">
        <p14:creationId xmlns:p14="http://schemas.microsoft.com/office/powerpoint/2010/main" val="381656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0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B99-6B8B-2B4A-A5AF-EC18FFBE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Meta-train (M-step)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75C7-C33B-594B-A76D-B7808DFE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2" y="2502025"/>
            <a:ext cx="5915297" cy="5943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C77553-8341-C245-9411-8BEC627420B8}"/>
              </a:ext>
            </a:extLst>
          </p:cNvPr>
          <p:cNvCxnSpPr/>
          <p:nvPr/>
        </p:nvCxnSpPr>
        <p:spPr>
          <a:xfrm>
            <a:off x="8461676" y="2863643"/>
            <a:ext cx="963134" cy="66427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E4B8A1-EC65-8340-8767-1E3E71ED0879}"/>
              </a:ext>
            </a:extLst>
          </p:cNvPr>
          <p:cNvCxnSpPr/>
          <p:nvPr/>
        </p:nvCxnSpPr>
        <p:spPr>
          <a:xfrm flipV="1">
            <a:off x="9151988" y="3527922"/>
            <a:ext cx="272822" cy="120975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5A107-A835-B949-B780-C3D3B669AAB9}"/>
              </a:ext>
            </a:extLst>
          </p:cNvPr>
          <p:cNvCxnSpPr/>
          <p:nvPr/>
        </p:nvCxnSpPr>
        <p:spPr>
          <a:xfrm flipV="1">
            <a:off x="9424810" y="2436688"/>
            <a:ext cx="712746" cy="1091234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97AD61A-6CD8-AB45-8648-F50417F394A7}"/>
              </a:ext>
            </a:extLst>
          </p:cNvPr>
          <p:cNvSpPr/>
          <p:nvPr/>
        </p:nvSpPr>
        <p:spPr>
          <a:xfrm rot="14301640">
            <a:off x="8733891" y="2720529"/>
            <a:ext cx="913936" cy="4088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C1754-7231-2641-A62F-517A427FAECD}"/>
              </a:ext>
            </a:extLst>
          </p:cNvPr>
          <p:cNvSpPr/>
          <p:nvPr/>
        </p:nvSpPr>
        <p:spPr>
          <a:xfrm rot="14301640">
            <a:off x="8813228" y="2790524"/>
            <a:ext cx="751984" cy="2481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18A35A-B7A1-B947-818E-0BE2EDA438F7}"/>
              </a:ext>
            </a:extLst>
          </p:cNvPr>
          <p:cNvSpPr/>
          <p:nvPr/>
        </p:nvSpPr>
        <p:spPr>
          <a:xfrm rot="14301640">
            <a:off x="8968570" y="2857312"/>
            <a:ext cx="443348" cy="11727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E8409-F5B0-2D4B-97FE-9BFC0975B631}"/>
              </a:ext>
            </a:extLst>
          </p:cNvPr>
          <p:cNvSpPr/>
          <p:nvPr/>
        </p:nvSpPr>
        <p:spPr>
          <a:xfrm rot="19168975">
            <a:off x="9500409" y="2932364"/>
            <a:ext cx="1152355" cy="3332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B3444-3362-1C45-9B5D-5243A8439C88}"/>
              </a:ext>
            </a:extLst>
          </p:cNvPr>
          <p:cNvSpPr/>
          <p:nvPr/>
        </p:nvSpPr>
        <p:spPr>
          <a:xfrm rot="19168975">
            <a:off x="9615199" y="2995035"/>
            <a:ext cx="948155" cy="2022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07044E-2EC7-5F43-B9D7-62DAA0361EF9}"/>
              </a:ext>
            </a:extLst>
          </p:cNvPr>
          <p:cNvSpPr/>
          <p:nvPr/>
        </p:nvSpPr>
        <p:spPr>
          <a:xfrm rot="19168975">
            <a:off x="9808232" y="3049377"/>
            <a:ext cx="559005" cy="955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E2729-A8BB-9E44-9BDE-3A087994841A}"/>
              </a:ext>
            </a:extLst>
          </p:cNvPr>
          <p:cNvSpPr/>
          <p:nvPr/>
        </p:nvSpPr>
        <p:spPr>
          <a:xfrm rot="12074597">
            <a:off x="9904102" y="3599461"/>
            <a:ext cx="655804" cy="364726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CA389-9474-D24B-ADA5-C1529CDB13AF}"/>
              </a:ext>
            </a:extLst>
          </p:cNvPr>
          <p:cNvSpPr/>
          <p:nvPr/>
        </p:nvSpPr>
        <p:spPr>
          <a:xfrm rot="12074597">
            <a:off x="10040696" y="3695705"/>
            <a:ext cx="386643" cy="172408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674DA0-BB49-4446-B409-6A23F2F618DD}"/>
              </a:ext>
            </a:extLst>
          </p:cNvPr>
          <p:cNvSpPr/>
          <p:nvPr/>
        </p:nvSpPr>
        <p:spPr>
          <a:xfrm rot="16456228">
            <a:off x="9067672" y="3993995"/>
            <a:ext cx="970085" cy="2648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7B5C0-ECDB-FA4C-884D-E5A62A57697C}"/>
              </a:ext>
            </a:extLst>
          </p:cNvPr>
          <p:cNvSpPr/>
          <p:nvPr/>
        </p:nvSpPr>
        <p:spPr>
          <a:xfrm rot="16456228">
            <a:off x="9159411" y="4036850"/>
            <a:ext cx="798183" cy="16071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1B4B6A-3DD8-4B4D-BE93-B36ADE7B55CD}"/>
              </a:ext>
            </a:extLst>
          </p:cNvPr>
          <p:cNvSpPr/>
          <p:nvPr/>
        </p:nvSpPr>
        <p:spPr>
          <a:xfrm rot="16456228">
            <a:off x="9322888" y="4080728"/>
            <a:ext cx="470586" cy="7596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1DAFCC-445A-A745-9555-14B2297ED7F1}"/>
              </a:ext>
            </a:extLst>
          </p:cNvPr>
          <p:cNvSpPr/>
          <p:nvPr/>
        </p:nvSpPr>
        <p:spPr>
          <a:xfrm rot="20613508">
            <a:off x="8521844" y="3379383"/>
            <a:ext cx="772533" cy="6984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C8C151-4296-954C-B915-A0E655617DD4}"/>
              </a:ext>
            </a:extLst>
          </p:cNvPr>
          <p:cNvSpPr/>
          <p:nvPr/>
        </p:nvSpPr>
        <p:spPr>
          <a:xfrm rot="20613508">
            <a:off x="8644570" y="3516702"/>
            <a:ext cx="535430" cy="4238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F79F34-7AE7-A44E-945E-C52C55BB5B93}"/>
              </a:ext>
            </a:extLst>
          </p:cNvPr>
          <p:cNvSpPr/>
          <p:nvPr/>
        </p:nvSpPr>
        <p:spPr>
          <a:xfrm rot="20613508">
            <a:off x="8748667" y="3626694"/>
            <a:ext cx="320007" cy="2003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88EBE6-0663-1448-9C7E-73D866692003}"/>
              </a:ext>
            </a:extLst>
          </p:cNvPr>
          <p:cNvCxnSpPr>
            <a:cxnSpLocks/>
          </p:cNvCxnSpPr>
          <p:nvPr/>
        </p:nvCxnSpPr>
        <p:spPr>
          <a:xfrm>
            <a:off x="9424052" y="3531741"/>
            <a:ext cx="315023" cy="4384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153FB-3D82-C943-8C4E-B03EB5270FA8}"/>
              </a:ext>
            </a:extLst>
          </p:cNvPr>
          <p:cNvCxnSpPr/>
          <p:nvPr/>
        </p:nvCxnSpPr>
        <p:spPr>
          <a:xfrm flipV="1">
            <a:off x="9726145" y="2971979"/>
            <a:ext cx="1163211" cy="61065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B606C2-D418-4648-9483-EC22CD0E186E}"/>
              </a:ext>
            </a:extLst>
          </p:cNvPr>
          <p:cNvCxnSpPr/>
          <p:nvPr/>
        </p:nvCxnSpPr>
        <p:spPr>
          <a:xfrm flipH="1" flipV="1">
            <a:off x="9731202" y="3575587"/>
            <a:ext cx="431012" cy="126122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A28FA-A838-CF4A-A12A-9FEA7ED018E5}"/>
              </a:ext>
            </a:extLst>
          </p:cNvPr>
          <p:cNvGrpSpPr/>
          <p:nvPr/>
        </p:nvGrpSpPr>
        <p:grpSpPr>
          <a:xfrm rot="20534258">
            <a:off x="9893783" y="3523786"/>
            <a:ext cx="797043" cy="601081"/>
            <a:chOff x="3992812" y="2822545"/>
            <a:chExt cx="675620" cy="50951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866B5F-B0C3-754B-98FB-C013981BF3D3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160B0-3A6B-A346-B45C-02D6162488F3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A3B08A-6CEF-2342-B504-1316CFD0B97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02BE38-26FA-9D41-98CA-C7A15FF0EA04}"/>
              </a:ext>
            </a:extLst>
          </p:cNvPr>
          <p:cNvSpPr txBox="1"/>
          <p:nvPr/>
        </p:nvSpPr>
        <p:spPr>
          <a:xfrm>
            <a:off x="10622475" y="3833443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E2C25-7F60-B147-B2EC-43ADC830B6C5}"/>
              </a:ext>
            </a:extLst>
          </p:cNvPr>
          <p:cNvSpPr txBox="1"/>
          <p:nvPr/>
        </p:nvSpPr>
        <p:spPr>
          <a:xfrm>
            <a:off x="10134198" y="4095019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29DE3-43C1-5047-9760-E49EF0B7C1F5}"/>
              </a:ext>
            </a:extLst>
          </p:cNvPr>
          <p:cNvSpPr txBox="1"/>
          <p:nvPr/>
        </p:nvSpPr>
        <p:spPr>
          <a:xfrm>
            <a:off x="10474342" y="3122551"/>
            <a:ext cx="416354" cy="54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F2EEB-5C7E-7942-8355-F449E618F65D}"/>
              </a:ext>
            </a:extLst>
          </p:cNvPr>
          <p:cNvSpPr txBox="1"/>
          <p:nvPr/>
        </p:nvSpPr>
        <p:spPr>
          <a:xfrm>
            <a:off x="896956" y="1902454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Policy </a:t>
            </a:r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learns updated task distribution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9CCB9A-C01A-5A48-A382-618E7AB3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49" y="3410211"/>
            <a:ext cx="3471862" cy="3229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658798-2085-CF4B-A325-5E462C4E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13" y="5158564"/>
            <a:ext cx="5684425" cy="783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724AAA-199E-E54D-AB95-93EC47BB6BA9}"/>
              </a:ext>
            </a:extLst>
          </p:cNvPr>
          <p:cNvSpPr txBox="1"/>
          <p:nvPr/>
        </p:nvSpPr>
        <p:spPr>
          <a:xfrm>
            <a:off x="995632" y="4521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Density-based Exploration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CBCC18-38AC-E249-B78D-1C190BE5B15A}"/>
              </a:ext>
            </a:extLst>
          </p:cNvPr>
          <p:cNvCxnSpPr/>
          <p:nvPr/>
        </p:nvCxnSpPr>
        <p:spPr>
          <a:xfrm>
            <a:off x="2469180" y="5955911"/>
            <a:ext cx="81624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FB24D8-9C85-7845-9A33-D6ABF6B96FBE}"/>
              </a:ext>
            </a:extLst>
          </p:cNvPr>
          <p:cNvSpPr txBox="1"/>
          <p:nvPr/>
        </p:nvSpPr>
        <p:spPr>
          <a:xfrm>
            <a:off x="1499274" y="3356173"/>
            <a:ext cx="7015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2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A7EE-BD24-AE45-94D2-CB80F638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Effect of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78413A-B1A6-5647-91FB-6F0C0846DB26}"/>
              </a:ext>
            </a:extLst>
          </p:cNvPr>
          <p:cNvSpPr/>
          <p:nvPr/>
        </p:nvSpPr>
        <p:spPr>
          <a:xfrm>
            <a:off x="3286131" y="6123543"/>
            <a:ext cx="5083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Structure v. Diversity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8E451-2672-864D-B619-84D53E83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3" y="1722437"/>
            <a:ext cx="11164512" cy="414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902DA-B41C-D84F-B682-610FA037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4" y="685796"/>
            <a:ext cx="400045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6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Experimental Setting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52" y="2515691"/>
            <a:ext cx="2130552" cy="2130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49" y="2511086"/>
            <a:ext cx="2128251" cy="2128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16" y="2517992"/>
            <a:ext cx="2128251" cy="2128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30" y="2511087"/>
            <a:ext cx="2130552" cy="2130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3595D-3D75-8744-819C-647DC98ED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284" y="330412"/>
            <a:ext cx="18161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DFB28-0C3B-CF44-9F5C-399851EBD157}"/>
              </a:ext>
            </a:extLst>
          </p:cNvPr>
          <p:cNvSpPr txBox="1"/>
          <p:nvPr/>
        </p:nvSpPr>
        <p:spPr>
          <a:xfrm>
            <a:off x="1420672" y="5357812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Visual Navigation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in </a:t>
            </a:r>
            <a:r>
              <a:rPr lang="en-US" sz="2800" dirty="0" err="1">
                <a:latin typeface="Avenir Book" panose="02000503020000020003" pitchFamily="2" charset="0"/>
              </a:rPr>
              <a:t>VizDoom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66B3F-F1BA-494F-935E-4D23B512DDE8}"/>
              </a:ext>
            </a:extLst>
          </p:cNvPr>
          <p:cNvSpPr txBox="1"/>
          <p:nvPr/>
        </p:nvSpPr>
        <p:spPr>
          <a:xfrm>
            <a:off x="7261017" y="5357812"/>
            <a:ext cx="392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Object Pushing 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with Sawyer in </a:t>
            </a:r>
            <a:r>
              <a:rPr lang="en-US" sz="2800" dirty="0" err="1">
                <a:latin typeface="Avenir Book" panose="02000503020000020003" pitchFamily="2" charset="0"/>
              </a:rPr>
              <a:t>MuJoCo</a:t>
            </a:r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70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0937C-C0CD-564F-B2D8-A73C7C9A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2" y="1922463"/>
            <a:ext cx="11848835" cy="3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25F6-7CDF-934C-9BC5-1D802353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 of tasks are discovered?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68597-4722-E646-BE7C-BBF35BD8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39"/>
            <a:ext cx="12192000" cy="32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D1D9-50DF-C642-8375-6E691ADA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From Specialists to Generalists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B4481-C467-A54B-85B2-6791F8E9F648}"/>
              </a:ext>
            </a:extLst>
          </p:cNvPr>
          <p:cNvSpPr txBox="1"/>
          <p:nvPr/>
        </p:nvSpPr>
        <p:spPr>
          <a:xfrm>
            <a:off x="3208149" y="3657600"/>
            <a:ext cx="282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Visuals showing one of each</a:t>
            </a:r>
          </a:p>
        </p:txBody>
      </p:sp>
    </p:spTree>
    <p:extLst>
      <p:ext uri="{BB962C8B-B14F-4D97-AF65-F5344CB8AC3E}">
        <p14:creationId xmlns:p14="http://schemas.microsoft.com/office/powerpoint/2010/main" val="10832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Transfer to Test Tasks – </a:t>
            </a:r>
            <a:r>
              <a:rPr lang="en-US" dirty="0" err="1">
                <a:latin typeface="Avenir Book" panose="02000503020000020003" pitchFamily="2" charset="0"/>
              </a:rPr>
              <a:t>VizDoom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CC997-90E7-F34C-B43F-C3DE21A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90688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3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to Test Tasks – Sawyer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404B-469F-3F47-9C34-FB875F54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90688"/>
            <a:ext cx="635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3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E8AF0-D1F1-9D4C-94D4-3425C5780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70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B8A1-3703-CC4A-AA43-AE4C18C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Variants</a:t>
            </a:r>
          </a:p>
        </p:txBody>
      </p:sp>
    </p:spTree>
    <p:extLst>
      <p:ext uri="{BB962C8B-B14F-4D97-AF65-F5344CB8AC3E}">
        <p14:creationId xmlns:p14="http://schemas.microsoft.com/office/powerpoint/2010/main" val="120625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C471-80EC-C345-87FC-D95D639D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meta-learning</a:t>
            </a:r>
          </a:p>
        </p:txBody>
      </p:sp>
    </p:spTree>
    <p:extLst>
      <p:ext uri="{BB962C8B-B14F-4D97-AF65-F5344CB8AC3E}">
        <p14:creationId xmlns:p14="http://schemas.microsoft.com/office/powerpoint/2010/main" val="1642587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285" y="-306347"/>
            <a:ext cx="12519968" cy="3693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55" y="3226540"/>
            <a:ext cx="1625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55" y="3226540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55" y="3210792"/>
            <a:ext cx="1625600" cy="162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3226540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655" y="307109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55" y="5069838"/>
            <a:ext cx="1625600" cy="162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05" y="506983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5069838"/>
            <a:ext cx="1625600" cy="1625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43" y="5069838"/>
            <a:ext cx="1625600" cy="162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5355" y="4840456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9660" y="384047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 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169" y="554231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65298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" y="637674"/>
            <a:ext cx="11794391" cy="234615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2630" y="4764505"/>
            <a:ext cx="10302475" cy="1673726"/>
            <a:chOff x="656390" y="4469063"/>
            <a:chExt cx="11394674" cy="19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64" y="4748463"/>
              <a:ext cx="1625600" cy="1625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764" y="4748463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064" y="4748463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64" y="4737100"/>
              <a:ext cx="1625600" cy="1625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664" y="4748463"/>
              <a:ext cx="1625600" cy="1625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90" y="4469063"/>
              <a:ext cx="1905000" cy="1905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97137" y="3130688"/>
            <a:ext cx="10307968" cy="1673977"/>
            <a:chOff x="793842" y="2906379"/>
            <a:chExt cx="11328494" cy="1905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736" y="3050966"/>
              <a:ext cx="1625600" cy="1625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324" y="3046080"/>
              <a:ext cx="1625600" cy="1625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912" y="3046080"/>
              <a:ext cx="1625600" cy="1625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067135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88" y="3067135"/>
              <a:ext cx="1625600" cy="16256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42" y="2906379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62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to Test Task distributions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4821" y="2202448"/>
            <a:ext cx="4732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Apply policy on test object-direct navigation tasks.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Given an environment, randomly sample an object as goal.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Reward function is inverse distance to object.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E1C62-FF95-0949-AA6D-A40AABB0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21"/>
            <a:ext cx="12192000" cy="3309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1FC5CC-F785-D643-8DE6-E985A27CDDDD}"/>
              </a:ext>
            </a:extLst>
          </p:cNvPr>
          <p:cNvSpPr/>
          <p:nvPr/>
        </p:nvSpPr>
        <p:spPr>
          <a:xfrm>
            <a:off x="0" y="4391378"/>
            <a:ext cx="12192000" cy="130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A3F9-470C-0D41-81E3-4627440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as Parameter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4E412-8BC7-A543-8CDF-1ABE6F353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601" y="1825625"/>
            <a:ext cx="8426798" cy="4351338"/>
          </a:xfrm>
        </p:spPr>
      </p:pic>
    </p:spTree>
    <p:extLst>
      <p:ext uri="{BB962C8B-B14F-4D97-AF65-F5344CB8AC3E}">
        <p14:creationId xmlns:p14="http://schemas.microsoft.com/office/powerpoint/2010/main" val="103084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326" y="253158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45" y="2902182"/>
            <a:ext cx="1514975" cy="511076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6624508" y="3412830"/>
            <a:ext cx="308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Z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595503" y="3259594"/>
            <a:ext cx="143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Trajectory of states</a:t>
            </a:r>
            <a:endParaRPr lang="en-US" sz="2200" dirty="0"/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7035698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8971875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7701305" y="3325675"/>
            <a:ext cx="11676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Channel</a:t>
            </a:r>
          </a:p>
        </p:txBody>
      </p:sp>
    </p:spTree>
    <p:extLst>
      <p:ext uri="{BB962C8B-B14F-4D97-AF65-F5344CB8AC3E}">
        <p14:creationId xmlns:p14="http://schemas.microsoft.com/office/powerpoint/2010/main" val="417376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6D7FC4-4075-F14F-961C-EE766C6A5000}"/>
              </a:ext>
            </a:extLst>
          </p:cNvPr>
          <p:cNvSpPr txBox="1">
            <a:spLocks/>
          </p:cNvSpPr>
          <p:nvPr/>
        </p:nvSpPr>
        <p:spPr>
          <a:xfrm>
            <a:off x="838200" y="495802"/>
            <a:ext cx="10515600" cy="2216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3600" b="1" dirty="0">
                <a:latin typeface="Avenir Book" panose="02000503020000020003" pitchFamily="2" charset="0"/>
              </a:rPr>
              <a:t>Goal</a:t>
            </a:r>
            <a:r>
              <a:rPr lang="en-US" sz="36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transferrable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RL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strategies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by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first learning self-generated tasks</a:t>
            </a:r>
            <a:r>
              <a:rPr lang="en-US" sz="3600" dirty="0">
                <a:latin typeface="Avenir Book" panose="02000503020000020003" pitchFamily="2" charset="0"/>
              </a:rPr>
              <a:t>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83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294" y="255290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 a deep mixture model to </a:t>
            </a:r>
            <a:br>
              <a:rPr lang="en-US" dirty="0"/>
            </a:br>
            <a:r>
              <a:rPr lang="en-US" dirty="0"/>
              <a:t>trajectories of current behavior</a:t>
            </a:r>
          </a:p>
          <a:p>
            <a:pPr lvl="1"/>
            <a:r>
              <a:rPr lang="en-US" dirty="0"/>
              <a:t>EM for jointly learning visual representation and trajectory-level clustering</a:t>
            </a:r>
          </a:p>
          <a:p>
            <a:pPr lvl="1"/>
            <a:r>
              <a:rPr lang="en-US" dirty="0"/>
              <a:t>Assume states to be conditionally independent given skill (why?)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19" y="4138509"/>
            <a:ext cx="5746288" cy="608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12" y="2847524"/>
            <a:ext cx="1514975" cy="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Construct reward functions from our mixture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 policy on task distribution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512938" y="270804"/>
            <a:ext cx="2163925" cy="2124551"/>
            <a:chOff x="6684654" y="759327"/>
            <a:chExt cx="2569074" cy="2482573"/>
          </a:xfrm>
        </p:grpSpPr>
        <p:grpSp>
          <p:nvGrpSpPr>
            <p:cNvPr id="29" name="Group 2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54" y="2930066"/>
            <a:ext cx="4311879" cy="44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32" y="4661133"/>
            <a:ext cx="6254021" cy="696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2CD348-1F36-E747-8520-91BAB6AA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079" y="5556885"/>
            <a:ext cx="10158535" cy="102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82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Since we have density, we can augment reward function with exploration bonus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7507205" y="265962"/>
            <a:ext cx="2163925" cy="2124551"/>
            <a:chOff x="6684654" y="759327"/>
            <a:chExt cx="2569074" cy="2482573"/>
          </a:xfrm>
        </p:grpSpPr>
        <p:grpSp>
          <p:nvGrpSpPr>
            <p:cNvPr id="76" name="Group 75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9694562" y="1685498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182786" y="1967681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626720" y="1030307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3" y="4133517"/>
            <a:ext cx="6646403" cy="147917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5" y="3087412"/>
            <a:ext cx="4311879" cy="4422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4527" y="4167909"/>
            <a:ext cx="417094" cy="51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6DF0-643E-814D-89C0-103F7DD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Generalization and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F2A4-389B-6540-9305-059165A8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67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We want to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efficiently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build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systems that generalize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Transfer of function</a:t>
            </a: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Requirement of less direct supervision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Multi-task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Meta-learning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Continual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Unsupervised learning</a:t>
            </a:r>
          </a:p>
          <a:p>
            <a:pPr marL="3200400" lvl="7" indent="0">
              <a:buNone/>
            </a:pPr>
            <a:r>
              <a:rPr lang="en-US" sz="3200" b="1" dirty="0">
                <a:latin typeface="Avenir Book" panose="02000503020000020003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005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1A420-77AF-9245-84D0-572A0C24902C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Meta-learning for RL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Multi-task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CB8-7D3F-AC4F-9210-3FF8944A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4" y="1825625"/>
            <a:ext cx="35703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Contextual Policies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</a:t>
            </a: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given task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e.g. a goal</a:t>
            </a:r>
          </a:p>
          <a:p>
            <a:pPr lvl="2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3D913-420E-4048-8901-BA276DEF6949}"/>
              </a:ext>
            </a:extLst>
          </p:cNvPr>
          <p:cNvCxnSpPr/>
          <p:nvPr/>
        </p:nvCxnSpPr>
        <p:spPr>
          <a:xfrm>
            <a:off x="4947821" y="3743214"/>
            <a:ext cx="18288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0DFFCB-618D-9E4F-B1BE-2990053B4B5C}"/>
              </a:ext>
            </a:extLst>
          </p:cNvPr>
          <p:cNvSpPr txBox="1"/>
          <p:nvPr/>
        </p:nvSpPr>
        <p:spPr>
          <a:xfrm>
            <a:off x="4882216" y="3266189"/>
            <a:ext cx="2079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Avenir Book" panose="02000503020000020003" pitchFamily="2" charset="0"/>
              </a:rPr>
              <a:t>more general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20808-45CC-3B44-A062-26802CA7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3B567-A954-6F48-AE2E-ABAC22D1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11" y="2637081"/>
            <a:ext cx="161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FA13D5-0BD6-8246-BAF7-5F855580ACF5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Meta-Reinforcement-Learning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C3B22-C9B8-3A4B-B55F-5B31B8F7115A}"/>
              </a:ext>
            </a:extLst>
          </p:cNvPr>
          <p:cNvCxnSpPr>
            <a:cxnSpLocks/>
          </p:cNvCxnSpPr>
          <p:nvPr/>
        </p:nvCxnSpPr>
        <p:spPr>
          <a:xfrm flipH="1">
            <a:off x="2246176" y="2668472"/>
            <a:ext cx="448056" cy="73152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C5C723E-C516-7F48-ADAF-3415CA756D8F}"/>
              </a:ext>
            </a:extLst>
          </p:cNvPr>
          <p:cNvSpPr/>
          <p:nvPr/>
        </p:nvSpPr>
        <p:spPr>
          <a:xfrm>
            <a:off x="-99391" y="3662426"/>
            <a:ext cx="3671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learn to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explore</a:t>
            </a:r>
            <a:r>
              <a:rPr lang="en-US" sz="2400" dirty="0">
                <a:latin typeface="Avenir Book" panose="02000503020000020003" pitchFamily="2" charset="0"/>
              </a:rPr>
              <a:t>, </a:t>
            </a:r>
          </a:p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to best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exploit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C2CA6-63BE-E247-9D50-5E289D15CDEE}"/>
              </a:ext>
            </a:extLst>
          </p:cNvPr>
          <p:cNvSpPr/>
          <p:nvPr/>
        </p:nvSpPr>
        <p:spPr>
          <a:xfrm>
            <a:off x="3287625" y="3667252"/>
            <a:ext cx="3379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learn to associate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stimulus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reward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1404C0-F8C1-B444-BCC7-EAFAD7B7D9DB}"/>
              </a:ext>
            </a:extLst>
          </p:cNvPr>
          <p:cNvCxnSpPr>
            <a:cxnSpLocks/>
          </p:cNvCxnSpPr>
          <p:nvPr/>
        </p:nvCxnSpPr>
        <p:spPr>
          <a:xfrm>
            <a:off x="4548062" y="2668472"/>
            <a:ext cx="448056" cy="73152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A88795-B3F4-B946-A183-D5576FCD8045}"/>
              </a:ext>
            </a:extLst>
          </p:cNvPr>
          <p:cNvSpPr/>
          <p:nvPr/>
        </p:nvSpPr>
        <p:spPr>
          <a:xfrm>
            <a:off x="1951614" y="1841904"/>
            <a:ext cx="291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>
                <a:latin typeface="Avenir Book" panose="02000503020000020003" pitchFamily="2" charset="0"/>
              </a:rPr>
              <a:t>Task</a:t>
            </a: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lang="en-US" sz="2800" b="1" dirty="0">
                <a:latin typeface="Avenir Book" panose="02000503020000020003" pitchFamily="2" charset="0"/>
              </a:rPr>
              <a:t>Inference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0E435-B6B1-7F4E-827A-66C2495D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4FC0F44-CB0B-2A49-81BB-F2B80EF06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720" y="5371730"/>
            <a:ext cx="5596467" cy="6109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[pixel example of stimulus and reward]</a:t>
            </a:r>
          </a:p>
        </p:txBody>
      </p:sp>
    </p:spTree>
    <p:extLst>
      <p:ext uri="{BB962C8B-B14F-4D97-AF65-F5344CB8AC3E}">
        <p14:creationId xmlns:p14="http://schemas.microsoft.com/office/powerpoint/2010/main" val="201512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FA13D5-0BD6-8246-BAF7-5F855580ACF5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Meta-Reinforcement-Learning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0E435-B6B1-7F4E-827A-66C2495D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FD2553A-AD9F-5247-804E-1DA9116CE1F9}"/>
              </a:ext>
            </a:extLst>
          </p:cNvPr>
          <p:cNvSpPr txBox="1">
            <a:spLocks/>
          </p:cNvSpPr>
          <p:nvPr/>
        </p:nvSpPr>
        <p:spPr>
          <a:xfrm>
            <a:off x="1190722" y="5666297"/>
            <a:ext cx="10729370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Recurrent policy learns to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infer task </a:t>
            </a:r>
            <a:r>
              <a:rPr lang="en-US" dirty="0">
                <a:latin typeface="Avenir Book" panose="02000503020000020003" pitchFamily="2" charset="0"/>
              </a:rPr>
              <a:t>by collecting the right data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8F32BB-AA7F-084B-957A-3F80509A32EC}"/>
              </a:ext>
            </a:extLst>
          </p:cNvPr>
          <p:cNvGrpSpPr/>
          <p:nvPr/>
        </p:nvGrpSpPr>
        <p:grpSpPr>
          <a:xfrm>
            <a:off x="4361427" y="2654012"/>
            <a:ext cx="548891" cy="1466288"/>
            <a:chOff x="3623196" y="2573306"/>
            <a:chExt cx="421553" cy="112612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C72A511-DF33-1541-B127-D765619FC1AB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B9E9C6B-A6DD-9E44-94D0-FD15D7DDF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7A090202-31D8-EB4A-B869-D10917C50357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9B5CE3-2315-EA4D-A397-B1406E8614A6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BFFB0B-E727-5E43-984A-3B7448EE6493}"/>
              </a:ext>
            </a:extLst>
          </p:cNvPr>
          <p:cNvGrpSpPr/>
          <p:nvPr/>
        </p:nvGrpSpPr>
        <p:grpSpPr>
          <a:xfrm>
            <a:off x="3007483" y="3117197"/>
            <a:ext cx="499552" cy="729250"/>
            <a:chOff x="2533906" y="2607153"/>
            <a:chExt cx="383660" cy="560070"/>
          </a:xfrm>
        </p:grpSpPr>
        <p:sp>
          <p:nvSpPr>
            <p:cNvPr id="91" name="Trapezoid 90">
              <a:extLst>
                <a:ext uri="{FF2B5EF4-FFF2-40B4-BE49-F238E27FC236}">
                  <a16:creationId xmlns:a16="http://schemas.microsoft.com/office/drawing/2014/main" id="{40143842-0237-CB49-BBDF-2A916F59584B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6637E96-71D9-A940-98CC-13FEB145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93" name="Arc 92">
            <a:extLst>
              <a:ext uri="{FF2B5EF4-FFF2-40B4-BE49-F238E27FC236}">
                <a16:creationId xmlns:a16="http://schemas.microsoft.com/office/drawing/2014/main" id="{40B800BF-6905-6747-92C6-9FCB99D7A645}"/>
              </a:ext>
            </a:extLst>
          </p:cNvPr>
          <p:cNvSpPr/>
          <p:nvPr/>
        </p:nvSpPr>
        <p:spPr>
          <a:xfrm>
            <a:off x="2225221" y="2844100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2F390D3-4B30-C945-B0E5-49B628B8386E}"/>
              </a:ext>
            </a:extLst>
          </p:cNvPr>
          <p:cNvCxnSpPr>
            <a:cxnSpLocks/>
          </p:cNvCxnSpPr>
          <p:nvPr/>
        </p:nvCxnSpPr>
        <p:spPr>
          <a:xfrm>
            <a:off x="2589261" y="3027981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9CA21C05-B077-7B45-BA88-2BCD70611033}"/>
              </a:ext>
            </a:extLst>
          </p:cNvPr>
          <p:cNvSpPr/>
          <p:nvPr/>
        </p:nvSpPr>
        <p:spPr>
          <a:xfrm flipV="1">
            <a:off x="2226713" y="3691685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1B0B12-E75B-894A-A6EA-4D1B61E396A7}"/>
              </a:ext>
            </a:extLst>
          </p:cNvPr>
          <p:cNvCxnSpPr>
            <a:cxnSpLocks/>
          </p:cNvCxnSpPr>
          <p:nvPr/>
        </p:nvCxnSpPr>
        <p:spPr>
          <a:xfrm flipV="1">
            <a:off x="2591101" y="3672362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DBE410-FE43-854E-87D3-A47385D2D235}"/>
              </a:ext>
            </a:extLst>
          </p:cNvPr>
          <p:cNvGrpSpPr/>
          <p:nvPr/>
        </p:nvGrpSpPr>
        <p:grpSpPr>
          <a:xfrm>
            <a:off x="2436658" y="3040972"/>
            <a:ext cx="464339" cy="878530"/>
            <a:chOff x="2095508" y="2439677"/>
            <a:chExt cx="356616" cy="674718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DF785EB-725F-4240-AC6E-550B2B99E8B9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7A06BDE-959E-D24D-B341-CB2ED378ADB8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0C9746A-2A42-0E4D-9595-EFA3BCEED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7D6E832-6312-8D44-8D5D-3268440C896B}"/>
              </a:ext>
            </a:extLst>
          </p:cNvPr>
          <p:cNvGrpSpPr>
            <a:grpSpLocks noChangeAspect="1"/>
          </p:cNvGrpSpPr>
          <p:nvPr/>
        </p:nvGrpSpPr>
        <p:grpSpPr>
          <a:xfrm>
            <a:off x="3484192" y="2732457"/>
            <a:ext cx="1410485" cy="736880"/>
            <a:chOff x="2900022" y="2337965"/>
            <a:chExt cx="1083264" cy="56593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80C7C89-9A12-6747-A42E-0F239F5AEADA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18AA49EA-7506-BA4E-A70C-19ACE64FBB60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F973B41-885B-7B43-B316-34026F771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ACA4AC5E-39C5-854E-AEA8-D78992A7D871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6F1E1A8-7149-4D41-A611-BE8237717732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266DDD5-1D04-B34F-9257-C3461E4AED99}"/>
              </a:ext>
            </a:extLst>
          </p:cNvPr>
          <p:cNvSpPr/>
          <p:nvPr/>
        </p:nvSpPr>
        <p:spPr>
          <a:xfrm>
            <a:off x="4178351" y="3394390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79CF0BD-4D69-CE40-82F1-7763CFD69100}"/>
              </a:ext>
            </a:extLst>
          </p:cNvPr>
          <p:cNvCxnSpPr>
            <a:cxnSpLocks/>
          </p:cNvCxnSpPr>
          <p:nvPr/>
        </p:nvCxnSpPr>
        <p:spPr>
          <a:xfrm>
            <a:off x="3599476" y="3470247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DBAD1D-F815-6641-969F-341C9C8A11D3}"/>
              </a:ext>
            </a:extLst>
          </p:cNvPr>
          <p:cNvGrpSpPr/>
          <p:nvPr/>
        </p:nvGrpSpPr>
        <p:grpSpPr>
          <a:xfrm>
            <a:off x="4029841" y="2532375"/>
            <a:ext cx="633091" cy="416631"/>
            <a:chOff x="5624286" y="1850763"/>
            <a:chExt cx="486219" cy="319976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6D648BE9-7F0E-3640-A614-0F038FAF2960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BE609509-BEFF-8847-ADA6-33098960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D48F3685-0316-1E4D-BB6A-A17F15854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01" y="3972339"/>
            <a:ext cx="446480" cy="35718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5A2FE03-7AF4-AC41-80F5-78B51590B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134" y="2666788"/>
            <a:ext cx="248044" cy="21827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2320636-A5B0-824D-BB1F-8F958F9E1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241" y="3377148"/>
            <a:ext cx="476245" cy="22820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00821C8-4243-C54F-B73D-9191D30FE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209" y="3940284"/>
            <a:ext cx="297653" cy="35718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A8A0B8E-CA28-924E-BF13-8407F28EF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503" y="3384426"/>
            <a:ext cx="277810" cy="21827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A29616B9-EEA2-844F-805A-3864806F1D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705" y="2651905"/>
            <a:ext cx="486167" cy="248044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5F9A9611-DEBB-4C45-B7F1-CAFBA757439C}"/>
              </a:ext>
            </a:extLst>
          </p:cNvPr>
          <p:cNvSpPr/>
          <p:nvPr/>
        </p:nvSpPr>
        <p:spPr>
          <a:xfrm>
            <a:off x="2079332" y="3912819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A102DD-8E91-6B4E-82F9-39853B84BB2E}"/>
              </a:ext>
            </a:extLst>
          </p:cNvPr>
          <p:cNvSpPr/>
          <p:nvPr/>
        </p:nvSpPr>
        <p:spPr>
          <a:xfrm>
            <a:off x="5267668" y="3872314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AFA4B75-4017-3C48-8546-ED276AB6A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552" y="3583057"/>
            <a:ext cx="277810" cy="2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A3F2DA68-164D-4A4A-B5B5-F65B16CB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21" y="3184439"/>
            <a:ext cx="248044" cy="21827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5ACA76D-6D2A-554C-AF1C-67488CC4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92" y="3169556"/>
            <a:ext cx="486167" cy="248044"/>
          </a:xfrm>
          <a:prstGeom prst="rect">
            <a:avLst/>
          </a:prstGeom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0E2C2DF0-78C0-B84A-BD0D-3064EB95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With pixel observations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FA2043-30AF-B54F-ACBA-80A3F415F1E0}"/>
              </a:ext>
            </a:extLst>
          </p:cNvPr>
          <p:cNvGrpSpPr/>
          <p:nvPr/>
        </p:nvGrpSpPr>
        <p:grpSpPr>
          <a:xfrm>
            <a:off x="6564814" y="3171663"/>
            <a:ext cx="548891" cy="1466288"/>
            <a:chOff x="3623196" y="2573306"/>
            <a:chExt cx="421553" cy="11261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B9FA07-ABB4-774E-9384-DFA239B97F08}"/>
                </a:ext>
              </a:extLst>
            </p:cNvPr>
            <p:cNvGrpSpPr/>
            <p:nvPr/>
          </p:nvGrpSpPr>
          <p:grpSpPr>
            <a:xfrm>
              <a:off x="3623196" y="2573306"/>
              <a:ext cx="328526" cy="1125475"/>
              <a:chOff x="5401256" y="1820521"/>
              <a:chExt cx="328526" cy="1125475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F667B25-8A75-3B4B-81F7-18D8F011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56" y="1820521"/>
                <a:ext cx="6210" cy="968427"/>
              </a:xfrm>
              <a:prstGeom prst="line">
                <a:avLst/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E708C36B-D9AB-7445-AECC-6388EEFEDF43}"/>
                  </a:ext>
                </a:extLst>
              </p:cNvPr>
              <p:cNvSpPr/>
              <p:nvPr/>
            </p:nvSpPr>
            <p:spPr>
              <a:xfrm rot="10800000">
                <a:off x="5407686" y="2617462"/>
                <a:ext cx="322096" cy="328534"/>
              </a:xfrm>
              <a:prstGeom prst="arc">
                <a:avLst>
                  <a:gd name="adj1" fmla="val 16149944"/>
                  <a:gd name="adj2" fmla="val 21523647"/>
                </a:avLst>
              </a:prstGeom>
              <a:ln w="25400">
                <a:solidFill>
                  <a:srgbClr val="2E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trike="sngStrike" dirty="0"/>
              </a:p>
            </p:txBody>
          </p: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DD8F333-64E8-634D-B17A-9DBFD9268A12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24" y="3698753"/>
              <a:ext cx="278425" cy="674"/>
            </a:xfrm>
            <a:prstGeom prst="straightConnector1">
              <a:avLst/>
            </a:prstGeom>
            <a:ln w="25400">
              <a:solidFill>
                <a:srgbClr val="2E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CCF74-39DB-6548-AC65-8884D8ECA7B8}"/>
              </a:ext>
            </a:extLst>
          </p:cNvPr>
          <p:cNvGrpSpPr/>
          <p:nvPr/>
        </p:nvGrpSpPr>
        <p:grpSpPr>
          <a:xfrm>
            <a:off x="5210870" y="3634848"/>
            <a:ext cx="499552" cy="729250"/>
            <a:chOff x="2533906" y="2607153"/>
            <a:chExt cx="383660" cy="560070"/>
          </a:xfrm>
        </p:grpSpPr>
        <p:sp>
          <p:nvSpPr>
            <p:cNvPr id="99" name="Trapezoid 98">
              <a:extLst>
                <a:ext uri="{FF2B5EF4-FFF2-40B4-BE49-F238E27FC236}">
                  <a16:creationId xmlns:a16="http://schemas.microsoft.com/office/drawing/2014/main" id="{91E334C5-1F05-D244-AA87-57A7A48E14DD}"/>
                </a:ext>
              </a:extLst>
            </p:cNvPr>
            <p:cNvSpPr/>
            <p:nvPr/>
          </p:nvSpPr>
          <p:spPr>
            <a:xfrm rot="5400000">
              <a:off x="2445701" y="2695358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CA6F9A2-3F1C-EA4A-A10B-AE67FC94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2631" y="2812387"/>
              <a:ext cx="283193" cy="183243"/>
            </a:xfrm>
            <a:prstGeom prst="rect">
              <a:avLst/>
            </a:prstGeom>
          </p:spPr>
        </p:pic>
      </p:grpSp>
      <p:sp>
        <p:nvSpPr>
          <p:cNvPr id="101" name="Arc 100">
            <a:extLst>
              <a:ext uri="{FF2B5EF4-FFF2-40B4-BE49-F238E27FC236}">
                <a16:creationId xmlns:a16="http://schemas.microsoft.com/office/drawing/2014/main" id="{A698EA35-D518-3A46-B729-5BCF22233DC7}"/>
              </a:ext>
            </a:extLst>
          </p:cNvPr>
          <p:cNvSpPr/>
          <p:nvPr/>
        </p:nvSpPr>
        <p:spPr>
          <a:xfrm>
            <a:off x="4428608" y="3361751"/>
            <a:ext cx="364473" cy="437368"/>
          </a:xfrm>
          <a:prstGeom prst="arc">
            <a:avLst>
              <a:gd name="adj1" fmla="val 16276081"/>
              <a:gd name="adj2" fmla="val 69517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6C304BD-A379-7C47-BB02-1E9BCFA5ADF3}"/>
              </a:ext>
            </a:extLst>
          </p:cNvPr>
          <p:cNvCxnSpPr>
            <a:cxnSpLocks/>
          </p:cNvCxnSpPr>
          <p:nvPr/>
        </p:nvCxnSpPr>
        <p:spPr>
          <a:xfrm>
            <a:off x="4792648" y="3545632"/>
            <a:ext cx="1277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c 102">
            <a:extLst>
              <a:ext uri="{FF2B5EF4-FFF2-40B4-BE49-F238E27FC236}">
                <a16:creationId xmlns:a16="http://schemas.microsoft.com/office/drawing/2014/main" id="{B4DC0752-C9FE-EB44-8D96-D12AB52F439A}"/>
              </a:ext>
            </a:extLst>
          </p:cNvPr>
          <p:cNvSpPr/>
          <p:nvPr/>
        </p:nvSpPr>
        <p:spPr>
          <a:xfrm flipV="1">
            <a:off x="4430100" y="4209336"/>
            <a:ext cx="364473" cy="437787"/>
          </a:xfrm>
          <a:prstGeom prst="arc">
            <a:avLst>
              <a:gd name="adj1" fmla="val 16090737"/>
              <a:gd name="adj2" fmla="val 125642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8608B9-1613-9247-9D94-F7C8B21C1B77}"/>
              </a:ext>
            </a:extLst>
          </p:cNvPr>
          <p:cNvCxnSpPr>
            <a:cxnSpLocks/>
          </p:cNvCxnSpPr>
          <p:nvPr/>
        </p:nvCxnSpPr>
        <p:spPr>
          <a:xfrm flipV="1">
            <a:off x="4794488" y="4190013"/>
            <a:ext cx="293" cy="23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5BCCD7-7F1B-594C-BDB1-9D4B925EC743}"/>
              </a:ext>
            </a:extLst>
          </p:cNvPr>
          <p:cNvGrpSpPr/>
          <p:nvPr/>
        </p:nvGrpSpPr>
        <p:grpSpPr>
          <a:xfrm>
            <a:off x="4640045" y="3558623"/>
            <a:ext cx="464339" cy="878530"/>
            <a:chOff x="2095508" y="2439677"/>
            <a:chExt cx="356616" cy="674718"/>
          </a:xfrm>
        </p:grpSpPr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0E3E36B1-A719-DB43-B468-6675184A5E11}"/>
                </a:ext>
              </a:extLst>
            </p:cNvPr>
            <p:cNvSpPr/>
            <p:nvPr/>
          </p:nvSpPr>
          <p:spPr>
            <a:xfrm rot="10800000">
              <a:off x="2212925" y="2439677"/>
              <a:ext cx="182880" cy="335902"/>
            </a:xfrm>
            <a:prstGeom prst="arc">
              <a:avLst>
                <a:gd name="adj1" fmla="val 16149944"/>
                <a:gd name="adj2" fmla="val 21523647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62BB10C1-CC21-E740-93EC-5299FC017BA8}"/>
                </a:ext>
              </a:extLst>
            </p:cNvPr>
            <p:cNvSpPr/>
            <p:nvPr/>
          </p:nvSpPr>
          <p:spPr>
            <a:xfrm rot="10800000" flipV="1">
              <a:off x="2214071" y="2778171"/>
              <a:ext cx="182880" cy="336224"/>
            </a:xfrm>
            <a:prstGeom prst="arc">
              <a:avLst>
                <a:gd name="adj1" fmla="val 16214300"/>
                <a:gd name="adj2" fmla="val 21112191"/>
              </a:avLst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92CC58-B55E-2E43-979B-98019EE00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8" y="2773953"/>
              <a:ext cx="356616" cy="265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7DBD3F-43BC-224B-8ACC-536348D227AF}"/>
              </a:ext>
            </a:extLst>
          </p:cNvPr>
          <p:cNvGrpSpPr>
            <a:grpSpLocks noChangeAspect="1"/>
          </p:cNvGrpSpPr>
          <p:nvPr/>
        </p:nvGrpSpPr>
        <p:grpSpPr>
          <a:xfrm>
            <a:off x="5687579" y="3250108"/>
            <a:ext cx="1410485" cy="736880"/>
            <a:chOff x="2900022" y="2337965"/>
            <a:chExt cx="1083264" cy="56593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7EB66C5-5B59-B04E-86BA-957E4A3412F7}"/>
                </a:ext>
              </a:extLst>
            </p:cNvPr>
            <p:cNvGrpSpPr/>
            <p:nvPr/>
          </p:nvGrpSpPr>
          <p:grpSpPr>
            <a:xfrm flipV="1">
              <a:off x="2900022" y="2337965"/>
              <a:ext cx="559721" cy="565930"/>
              <a:chOff x="5131837" y="1213232"/>
              <a:chExt cx="559721" cy="565391"/>
            </a:xfrm>
          </p:grpSpPr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826199F3-93AA-3647-A88A-FD4FAAE119FE}"/>
                  </a:ext>
                </a:extLst>
              </p:cNvPr>
              <p:cNvSpPr/>
              <p:nvPr/>
            </p:nvSpPr>
            <p:spPr>
              <a:xfrm>
                <a:off x="5131837" y="1213232"/>
                <a:ext cx="279918" cy="335902"/>
              </a:xfrm>
              <a:prstGeom prst="arc">
                <a:avLst>
                  <a:gd name="adj1" fmla="val 16090737"/>
                  <a:gd name="adj2" fmla="val 125642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128F399-6164-3A41-A55F-F70227984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1656" y="1374118"/>
                <a:ext cx="2108" cy="237642"/>
              </a:xfrm>
              <a:prstGeom prst="line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385AED36-787B-F044-909B-6A352552B8F1}"/>
                  </a:ext>
                </a:extLst>
              </p:cNvPr>
              <p:cNvSpPr/>
              <p:nvPr/>
            </p:nvSpPr>
            <p:spPr>
              <a:xfrm rot="10800000">
                <a:off x="5411640" y="1442721"/>
                <a:ext cx="279918" cy="335902"/>
              </a:xfrm>
              <a:prstGeom prst="arc">
                <a:avLst>
                  <a:gd name="adj1" fmla="val 16214300"/>
                  <a:gd name="adj2" fmla="val 59606"/>
                </a:avLst>
              </a:prstGeom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2B74A6C-135D-2C46-A033-218F3A84BE16}"/>
                </a:ext>
              </a:extLst>
            </p:cNvPr>
            <p:cNvCxnSpPr>
              <a:cxnSpLocks/>
              <a:stCxn id="114" idx="0"/>
            </p:cNvCxnSpPr>
            <p:nvPr/>
          </p:nvCxnSpPr>
          <p:spPr>
            <a:xfrm>
              <a:off x="3319085" y="2337968"/>
              <a:ext cx="664201" cy="31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E02D21E-CB28-7141-B0DF-18279351CBD3}"/>
              </a:ext>
            </a:extLst>
          </p:cNvPr>
          <p:cNvSpPr/>
          <p:nvPr/>
        </p:nvSpPr>
        <p:spPr>
          <a:xfrm>
            <a:off x="6381738" y="3912041"/>
            <a:ext cx="349037" cy="15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19A73E2-6085-3D4C-AF28-E0AED6FF8F06}"/>
              </a:ext>
            </a:extLst>
          </p:cNvPr>
          <p:cNvCxnSpPr>
            <a:cxnSpLocks/>
          </p:cNvCxnSpPr>
          <p:nvPr/>
        </p:nvCxnSpPr>
        <p:spPr>
          <a:xfrm>
            <a:off x="5802863" y="3987898"/>
            <a:ext cx="128575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1986496-9F55-3644-8CD9-CADE605D697F}"/>
              </a:ext>
            </a:extLst>
          </p:cNvPr>
          <p:cNvGrpSpPr/>
          <p:nvPr/>
        </p:nvGrpSpPr>
        <p:grpSpPr>
          <a:xfrm>
            <a:off x="6233228" y="3050026"/>
            <a:ext cx="633091" cy="416631"/>
            <a:chOff x="5624286" y="1850763"/>
            <a:chExt cx="486219" cy="319976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C2CCF120-B0B6-AA49-A24A-DCAFFBC1935B}"/>
                </a:ext>
              </a:extLst>
            </p:cNvPr>
            <p:cNvSpPr/>
            <p:nvPr/>
          </p:nvSpPr>
          <p:spPr>
            <a:xfrm>
              <a:off x="5624286" y="1850763"/>
              <a:ext cx="486219" cy="3199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B9959A0-8FF1-EE46-B91E-3A020CEFE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7112" y="1931389"/>
              <a:ext cx="332659" cy="141789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D73B9E-3BE8-8442-8BB5-0054899AC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188" y="4547136"/>
            <a:ext cx="446480" cy="35718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E4C04E0-441C-4C43-B413-7342E5443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628" y="3894799"/>
            <a:ext cx="476245" cy="22820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707D77B-D55F-3C4D-B0FF-D1B9ADAB3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596" y="4515081"/>
            <a:ext cx="297653" cy="35718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FEA2FCB-2D92-F44F-81DB-09684C5A9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890" y="3902077"/>
            <a:ext cx="277810" cy="218279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864EAA80-BEA7-0C4B-B418-88493239486D}"/>
              </a:ext>
            </a:extLst>
          </p:cNvPr>
          <p:cNvSpPr/>
          <p:nvPr/>
        </p:nvSpPr>
        <p:spPr>
          <a:xfrm>
            <a:off x="4282719" y="4487616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672CA5F-5B22-9646-BA3F-3600131D8F0D}"/>
              </a:ext>
            </a:extLst>
          </p:cNvPr>
          <p:cNvSpPr/>
          <p:nvPr/>
        </p:nvSpPr>
        <p:spPr>
          <a:xfrm>
            <a:off x="7471055" y="4447111"/>
            <a:ext cx="186033" cy="179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FDE909C-15FD-B94F-BBB7-CC649230D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939" y="4100708"/>
            <a:ext cx="277810" cy="218279"/>
          </a:xfrm>
          <a:prstGeom prst="rect">
            <a:avLst/>
          </a:prstGeom>
        </p:spPr>
      </p:pic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A136D39-6FC0-9849-9E66-AFE43B77B776}"/>
              </a:ext>
            </a:extLst>
          </p:cNvPr>
          <p:cNvSpPr txBox="1">
            <a:spLocks/>
          </p:cNvSpPr>
          <p:nvPr/>
        </p:nvSpPr>
        <p:spPr>
          <a:xfrm>
            <a:off x="1190722" y="5437692"/>
            <a:ext cx="9742499" cy="1375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The meta-learner learns to search for and associate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stimulus </a:t>
            </a:r>
            <a:r>
              <a:rPr lang="en-US" dirty="0">
                <a:latin typeface="Avenir Book" panose="02000503020000020003" pitchFamily="2" charset="0"/>
              </a:rPr>
              <a:t>and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 reward.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52CE8-52CB-D044-A0B1-E0C0E44FC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0628" y="1902990"/>
            <a:ext cx="1625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20116-C126-2440-B497-C2612692E4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071" y="189775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49295</TotalTime>
  <Words>783</Words>
  <Application>Microsoft Macintosh PowerPoint</Application>
  <PresentationFormat>Widescreen</PresentationFormat>
  <Paragraphs>260</Paragraphs>
  <Slides>42</Slides>
  <Notes>20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Avenir Book</vt:lpstr>
      <vt:lpstr>Calibri</vt:lpstr>
      <vt:lpstr>Calibri Light</vt:lpstr>
      <vt:lpstr>Office Theme</vt:lpstr>
      <vt:lpstr>Unsupervised Curricula for  Visual Meta-Reinforcement Learning</vt:lpstr>
      <vt:lpstr>The Need to Generalize</vt:lpstr>
      <vt:lpstr>From Specialists to Generalists</vt:lpstr>
      <vt:lpstr>PowerPoint Presentation</vt:lpstr>
      <vt:lpstr>Generalization and Transfer</vt:lpstr>
      <vt:lpstr>Multi-task Reinforcement Learning</vt:lpstr>
      <vt:lpstr>Meta-Reinforcement-Learning</vt:lpstr>
      <vt:lpstr>Meta-Reinforcement-Learning</vt:lpstr>
      <vt:lpstr>With pixel observations</vt:lpstr>
      <vt:lpstr>Meta-RL from Pixels</vt:lpstr>
      <vt:lpstr>The Task Distribution</vt:lpstr>
      <vt:lpstr>Can we learn useful meta-RL strategies  with tasks formed without supervision?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“useful” task distribution</vt:lpstr>
      <vt:lpstr>Formulation</vt:lpstr>
      <vt:lpstr>PowerPoint Presentation</vt:lpstr>
      <vt:lpstr>PowerPoint Presentation</vt:lpstr>
      <vt:lpstr>Task Acquisition (E-step)</vt:lpstr>
      <vt:lpstr>Task Acquisition (E-step)</vt:lpstr>
      <vt:lpstr>Meta-train (M-step)</vt:lpstr>
      <vt:lpstr>Meta-train (M-step)</vt:lpstr>
      <vt:lpstr>Effect of </vt:lpstr>
      <vt:lpstr>Experimental Setting</vt:lpstr>
      <vt:lpstr>What kind of tasks are discovered?</vt:lpstr>
      <vt:lpstr>What kind of tasks are discovered?</vt:lpstr>
      <vt:lpstr>Transfer to Test Tasks – VizDoom</vt:lpstr>
      <vt:lpstr>Transfer to Test Tasks – Sawyer</vt:lpstr>
      <vt:lpstr>Faster finetuning</vt:lpstr>
      <vt:lpstr>Variants</vt:lpstr>
      <vt:lpstr>Faster meta-learning</vt:lpstr>
      <vt:lpstr>PowerPoint Presentation</vt:lpstr>
      <vt:lpstr>PowerPoint Presentation</vt:lpstr>
      <vt:lpstr>Transfer to Test Task distributions </vt:lpstr>
      <vt:lpstr>Transfer as Parameter Initialization</vt:lpstr>
      <vt:lpstr>Organize</vt:lpstr>
      <vt:lpstr>Organize</vt:lpstr>
      <vt:lpstr>Practice</vt:lpstr>
      <vt:lpstr>Explore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Curricula for Skill Acquisition</dc:title>
  <dc:creator>Microsoft Office User</dc:creator>
  <cp:lastModifiedBy>Allan Jabri</cp:lastModifiedBy>
  <cp:revision>435</cp:revision>
  <dcterms:created xsi:type="dcterms:W3CDTF">2019-04-17T01:32:16Z</dcterms:created>
  <dcterms:modified xsi:type="dcterms:W3CDTF">2019-11-29T02:02:36Z</dcterms:modified>
</cp:coreProperties>
</file>